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5"/>
  </p:notesMasterIdLst>
  <p:sldIdLst>
    <p:sldId id="256" r:id="rId2"/>
    <p:sldId id="297" r:id="rId3"/>
    <p:sldId id="307" r:id="rId4"/>
    <p:sldId id="308" r:id="rId5"/>
    <p:sldId id="259" r:id="rId6"/>
    <p:sldId id="268" r:id="rId7"/>
    <p:sldId id="303" r:id="rId8"/>
    <p:sldId id="302" r:id="rId9"/>
    <p:sldId id="269" r:id="rId10"/>
    <p:sldId id="265" r:id="rId11"/>
    <p:sldId id="300" r:id="rId12"/>
    <p:sldId id="266" r:id="rId13"/>
    <p:sldId id="270" r:id="rId14"/>
    <p:sldId id="271" r:id="rId15"/>
    <p:sldId id="272" r:id="rId16"/>
    <p:sldId id="304" r:id="rId17"/>
    <p:sldId id="273" r:id="rId18"/>
    <p:sldId id="274" r:id="rId19"/>
    <p:sldId id="275" r:id="rId20"/>
    <p:sldId id="276" r:id="rId21"/>
    <p:sldId id="29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305" r:id="rId38"/>
    <p:sldId id="292" r:id="rId39"/>
    <p:sldId id="293" r:id="rId40"/>
    <p:sldId id="296" r:id="rId41"/>
    <p:sldId id="294" r:id="rId42"/>
    <p:sldId id="299" r:id="rId43"/>
    <p:sldId id="306" r:id="rId4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6E9EA"/>
    <a:srgbClr val="D9EBEB"/>
    <a:srgbClr val="E6F2F2"/>
    <a:srgbClr val="E9F3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86" autoAdjust="0"/>
  </p:normalViewPr>
  <p:slideViewPr>
    <p:cSldViewPr>
      <p:cViewPr varScale="1">
        <p:scale>
          <a:sx n="56" d="100"/>
          <a:sy n="56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6FA7C-81A5-4B8E-BE1E-6C1F0A7ADF56}" type="datetimeFigureOut">
              <a:rPr lang="es-ES" smtClean="0"/>
              <a:pPr/>
              <a:t>16/04/2016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44A56-E059-4C8F-AA7C-5DD0270A9C73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000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44A56-E059-4C8F-AA7C-5DD0270A9C73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372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44A56-E059-4C8F-AA7C-5DD0270A9C73}" type="slidenum">
              <a:rPr lang="es-ES" smtClean="0">
                <a:solidFill>
                  <a:prstClr val="black"/>
                </a:solidFill>
              </a:rPr>
              <a:pPr/>
              <a:t>16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90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44A56-E059-4C8F-AA7C-5DD0270A9C73}" type="slidenum">
              <a:rPr lang="es-ES" smtClean="0">
                <a:solidFill>
                  <a:prstClr val="black"/>
                </a:solidFill>
              </a:rPr>
              <a:pPr/>
              <a:t>37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97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44A56-E059-4C8F-AA7C-5DD0270A9C73}" type="slidenum">
              <a:rPr lang="es-ES" smtClean="0">
                <a:solidFill>
                  <a:prstClr val="black"/>
                </a:solidFill>
              </a:rPr>
              <a:pPr/>
              <a:t>43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1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095F313-B842-4AA8-9244-C228C5F13CD8}" type="datetimeFigureOut">
              <a:rPr lang="it-IT" smtClean="0"/>
              <a:pPr/>
              <a:t>16/04/2016</a:t>
            </a:fld>
            <a:endParaRPr lang="it-IT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DEAB9D7-7366-4B85-862A-5E8E203C36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F313-B842-4AA8-9244-C228C5F13CD8}" type="datetimeFigureOut">
              <a:rPr lang="it-IT" smtClean="0"/>
              <a:pPr/>
              <a:t>16/04/2016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9D7-7366-4B85-862A-5E8E203C36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F313-B842-4AA8-9244-C228C5F13CD8}" type="datetimeFigureOut">
              <a:rPr lang="it-IT" smtClean="0"/>
              <a:pPr/>
              <a:t>16/04/2016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9D7-7366-4B85-862A-5E8E203C36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F313-B842-4AA8-9244-C228C5F13CD8}" type="datetimeFigureOut">
              <a:rPr lang="it-IT" smtClean="0"/>
              <a:pPr/>
              <a:t>16/04/2016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9D7-7366-4B85-862A-5E8E203C36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F313-B842-4AA8-9244-C228C5F13CD8}" type="datetimeFigureOut">
              <a:rPr lang="it-IT" smtClean="0"/>
              <a:pPr/>
              <a:t>16/04/2016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9D7-7366-4B85-862A-5E8E203C36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F313-B842-4AA8-9244-C228C5F13CD8}" type="datetimeFigureOut">
              <a:rPr lang="it-IT" smtClean="0"/>
              <a:pPr/>
              <a:t>16/04/2016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9D7-7366-4B85-862A-5E8E203C36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95F313-B842-4AA8-9244-C228C5F13CD8}" type="datetimeFigureOut">
              <a:rPr lang="it-IT" smtClean="0"/>
              <a:pPr/>
              <a:t>16/04/2016</a:t>
            </a:fld>
            <a:endParaRPr lang="it-IT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EAB9D7-7366-4B85-862A-5E8E203C36B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095F313-B842-4AA8-9244-C228C5F13CD8}" type="datetimeFigureOut">
              <a:rPr lang="it-IT" smtClean="0"/>
              <a:pPr/>
              <a:t>16/04/2016</a:t>
            </a:fld>
            <a:endParaRPr lang="it-I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DEAB9D7-7366-4B85-862A-5E8E203C36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F313-B842-4AA8-9244-C228C5F13CD8}" type="datetimeFigureOut">
              <a:rPr lang="it-IT" smtClean="0"/>
              <a:pPr/>
              <a:t>16/04/2016</a:t>
            </a:fld>
            <a:endParaRPr lang="it-I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9D7-7366-4B85-862A-5E8E203C36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F313-B842-4AA8-9244-C228C5F13CD8}" type="datetimeFigureOut">
              <a:rPr lang="it-IT" smtClean="0"/>
              <a:pPr/>
              <a:t>16/04/2016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9D7-7366-4B85-862A-5E8E203C36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F313-B842-4AA8-9244-C228C5F13CD8}" type="datetimeFigureOut">
              <a:rPr lang="it-IT" smtClean="0"/>
              <a:pPr/>
              <a:t>16/04/2016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9D7-7366-4B85-862A-5E8E203C36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095F313-B842-4AA8-9244-C228C5F13CD8}" type="datetimeFigureOut">
              <a:rPr lang="it-IT" smtClean="0"/>
              <a:pPr/>
              <a:t>16/04/2016</a:t>
            </a:fld>
            <a:endParaRPr lang="it-I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DEAB9D7-7366-4B85-862A-5E8E203C36B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58200" cy="1800200"/>
          </a:xfrm>
        </p:spPr>
        <p:txBody>
          <a:bodyPr>
            <a:noAutofit/>
          </a:bodyPr>
          <a:lstStyle/>
          <a:p>
            <a:pPr algn="ctr"/>
            <a:r>
              <a:rPr lang="it-IT" sz="4600" b="1" cap="small" dirty="0">
                <a:latin typeface="Garamond" panose="02020404030301010803" pitchFamily="18" charset="0"/>
              </a:rPr>
              <a:t>La tradizione misogina nel Medioevo e il </a:t>
            </a:r>
            <a:r>
              <a:rPr lang="it-IT" sz="4600" b="1" i="1" cap="small" dirty="0">
                <a:latin typeface="Garamond" panose="02020404030301010803" pitchFamily="18" charset="0"/>
              </a:rPr>
              <a:t>fabliaux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800" cap="small" dirty="0"/>
              <a:t>Charmaine Lee</a:t>
            </a:r>
          </a:p>
          <a:p>
            <a:r>
              <a:rPr lang="it-IT" dirty="0"/>
              <a:t>Università degli Studi di Salerno</a:t>
            </a:r>
          </a:p>
          <a:p>
            <a:endParaRPr lang="it-IT" dirty="0"/>
          </a:p>
        </p:txBody>
      </p:sp>
      <p:sp>
        <p:nvSpPr>
          <p:cNvPr id="8" name="7 Rectángulo"/>
          <p:cNvSpPr/>
          <p:nvPr/>
        </p:nvSpPr>
        <p:spPr>
          <a:xfrm>
            <a:off x="5580112" y="2204864"/>
            <a:ext cx="3397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dirty="0">
                <a:solidFill>
                  <a:schemeClr val="bg1"/>
                </a:solidFill>
                <a:latin typeface="Bradley Hand ITC" panose="03070402050302030203" pitchFamily="66" charset="0"/>
              </a:rPr>
              <a:t> </a:t>
            </a:r>
            <a:r>
              <a:rPr lang="it-IT" sz="1600" dirty="0">
                <a:solidFill>
                  <a:schemeClr val="bg1"/>
                </a:solidFill>
                <a:latin typeface="Bradley Hand ITC" panose="03070402050302030203" pitchFamily="66" charset="0"/>
              </a:rPr>
              <a:t>Progetto di ricerca </a:t>
            </a:r>
          </a:p>
          <a:p>
            <a:pPr algn="ctr"/>
            <a:r>
              <a:rPr lang="es-ES_tradnl" sz="1600" dirty="0">
                <a:solidFill>
                  <a:schemeClr val="bg1"/>
                </a:solidFill>
                <a:latin typeface="Bradley Hand ITC" panose="03070402050302030203" pitchFamily="66" charset="0"/>
              </a:rPr>
              <a:t>“Voces de mujeres en la Edad Media: realidad y ficción (siglos XII-XIV</a:t>
            </a:r>
            <a:r>
              <a:rPr lang="es-ES_tradnl" sz="16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)” (FFI2014-55628-P) </a:t>
            </a:r>
          </a:p>
          <a:p>
            <a:pPr algn="ctr"/>
            <a:r>
              <a:rPr lang="es-ES_tradnl" sz="16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IP</a:t>
            </a:r>
            <a:r>
              <a:rPr lang="es-ES_tradnl" sz="1600" dirty="0">
                <a:solidFill>
                  <a:schemeClr val="bg1"/>
                </a:solidFill>
                <a:latin typeface="Bradley Hand ITC" panose="03070402050302030203" pitchFamily="66" charset="0"/>
              </a:rPr>
              <a:t>: Esther Corral Díaz</a:t>
            </a:r>
            <a:endParaRPr lang="gl-ES" sz="16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83568" y="5157192"/>
            <a:ext cx="4106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Santiago de Compostela, 05-04-2016</a:t>
            </a:r>
          </a:p>
        </p:txBody>
      </p:sp>
      <p:pic>
        <p:nvPicPr>
          <p:cNvPr id="11" name="Imagen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989827"/>
            <a:ext cx="792088" cy="500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10" t="12264" r="2048" b="9377"/>
          <a:stretch/>
        </p:blipFill>
        <p:spPr bwMode="auto">
          <a:xfrm>
            <a:off x="3692787" y="5916639"/>
            <a:ext cx="2160240" cy="5732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5917820"/>
            <a:ext cx="1563954" cy="6441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Discorso </a:t>
            </a:r>
            <a:r>
              <a:rPr lang="it-IT" sz="2800" b="1" i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bifronte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161" y="1412776"/>
            <a:ext cx="8229600" cy="454113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None/>
            </a:pPr>
            <a:r>
              <a:rPr lang="it-IT" i="1" dirty="0"/>
              <a:t> </a:t>
            </a:r>
            <a:r>
              <a:rPr lang="it-IT" sz="2200" dirty="0">
                <a:latin typeface="High Tower Text" panose="02040502050506030303" pitchFamily="18" charset="0"/>
              </a:rPr>
              <a:t>Isidoro di Siviglia,</a:t>
            </a:r>
            <a:r>
              <a:rPr lang="it-IT" sz="2200" i="1" dirty="0">
                <a:latin typeface="High Tower Text" panose="02040502050506030303" pitchFamily="18" charset="0"/>
              </a:rPr>
              <a:t> Etymologiae</a:t>
            </a:r>
            <a:r>
              <a:rPr lang="it-IT" sz="2200" dirty="0">
                <a:latin typeface="High Tower Text" panose="02040502050506030303" pitchFamily="18" charset="0"/>
              </a:rPr>
              <a:t>:</a:t>
            </a:r>
          </a:p>
          <a:p>
            <a:pPr algn="just">
              <a:buNone/>
            </a:pPr>
            <a:r>
              <a:rPr lang="it-IT" sz="2200" i="1" dirty="0">
                <a:latin typeface="High Tower Text" panose="02040502050506030303" pitchFamily="18" charset="0"/>
              </a:rPr>
              <a:t>		mulier</a:t>
            </a:r>
            <a:r>
              <a:rPr lang="it-IT" sz="2200" dirty="0">
                <a:latin typeface="High Tower Text" panose="02040502050506030303" pitchFamily="18" charset="0"/>
              </a:rPr>
              <a:t> &lt; </a:t>
            </a:r>
            <a:r>
              <a:rPr lang="it-IT" sz="2200" i="1" dirty="0">
                <a:latin typeface="High Tower Text" panose="02040502050506030303" pitchFamily="18" charset="0"/>
              </a:rPr>
              <a:t>mollitie</a:t>
            </a:r>
            <a:r>
              <a:rPr lang="it-IT" sz="2200" dirty="0">
                <a:latin typeface="High Tower Text" panose="02040502050506030303" pitchFamily="18" charset="0"/>
              </a:rPr>
              <a:t>, ‘morbidezza’,</a:t>
            </a:r>
          </a:p>
          <a:p>
            <a:pPr algn="just">
              <a:spcAft>
                <a:spcPts val="18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      	&lt; </a:t>
            </a:r>
            <a:r>
              <a:rPr lang="it-IT" sz="2200" i="1" dirty="0">
                <a:latin typeface="High Tower Text" panose="02040502050506030303" pitchFamily="18" charset="0"/>
              </a:rPr>
              <a:t>mollier</a:t>
            </a:r>
            <a:r>
              <a:rPr lang="it-IT" sz="2200" dirty="0">
                <a:latin typeface="High Tower Text" panose="02040502050506030303" pitchFamily="18" charset="0"/>
              </a:rPr>
              <a:t> ‘più morbido</a:t>
            </a:r>
            <a:r>
              <a:rPr lang="it-IT" sz="2200" dirty="0" smtClean="0">
                <a:latin typeface="High Tower Text" panose="02040502050506030303" pitchFamily="18" charset="0"/>
              </a:rPr>
              <a:t>’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La </a:t>
            </a:r>
            <a:r>
              <a:rPr lang="it-IT" sz="2200" dirty="0">
                <a:latin typeface="High Tower Text" panose="02040502050506030303" pitchFamily="18" charset="0"/>
              </a:rPr>
              <a:t>donna - più morbida, più debole -&gt; sbaglia </a:t>
            </a: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Può </a:t>
            </a:r>
            <a:r>
              <a:rPr lang="it-IT" sz="2200" dirty="0">
                <a:latin typeface="High Tower Text" panose="02040502050506030303" pitchFamily="18" charset="0"/>
              </a:rPr>
              <a:t>compiere atti da uomo, p. es. le sante che diventano esempio per l’uomo, ne superano la forza (</a:t>
            </a:r>
            <a:r>
              <a:rPr lang="it-IT" sz="2200" i="1" dirty="0">
                <a:latin typeface="High Tower Text" panose="02040502050506030303" pitchFamily="18" charset="0"/>
              </a:rPr>
              <a:t>vir</a:t>
            </a:r>
            <a:r>
              <a:rPr lang="it-IT" sz="2200" dirty="0">
                <a:latin typeface="High Tower Text" panose="02040502050506030303" pitchFamily="18" charset="0"/>
              </a:rPr>
              <a:t> &lt; </a:t>
            </a:r>
            <a:r>
              <a:rPr lang="it-IT" sz="2200" i="1" dirty="0">
                <a:latin typeface="High Tower Text" panose="02040502050506030303" pitchFamily="18" charset="0"/>
              </a:rPr>
              <a:t>vis</a:t>
            </a:r>
            <a:r>
              <a:rPr lang="it-IT" sz="2200" dirty="0">
                <a:latin typeface="High Tower Text" panose="02040502050506030303" pitchFamily="18" charset="0"/>
              </a:rPr>
              <a:t>) -&gt; </a:t>
            </a:r>
            <a:r>
              <a:rPr lang="it-IT" sz="2200" dirty="0" smtClean="0">
                <a:latin typeface="High Tower Text" panose="02040502050506030303" pitchFamily="18" charset="0"/>
              </a:rPr>
              <a:t>elogio</a:t>
            </a:r>
            <a:endParaRPr lang="it-IT" sz="2200" dirty="0">
              <a:latin typeface="High Tower Text" panose="02040502050506030303" pitchFamily="18" charset="0"/>
            </a:endParaRP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es-ES" b="1" cap="small" dirty="0" smtClean="0">
                <a:latin typeface="Centaur" panose="02030504050205020304" pitchFamily="18" charset="0"/>
              </a:rPr>
              <a:t>c.  </a:t>
            </a:r>
            <a:r>
              <a:rPr lang="es-ES" b="1" dirty="0" smtClean="0">
                <a:latin typeface="Centaur" panose="02030504050205020304" pitchFamily="18" charset="0"/>
              </a:rPr>
              <a:t>Isidoro </a:t>
            </a:r>
            <a:r>
              <a:rPr lang="es-ES" b="1" dirty="0">
                <a:latin typeface="Centaur" panose="02030504050205020304" pitchFamily="18" charset="0"/>
              </a:rPr>
              <a:t>di </a:t>
            </a:r>
            <a:r>
              <a:rPr lang="es-ES" b="1" dirty="0" err="1">
                <a:latin typeface="Centaur" panose="02030504050205020304" pitchFamily="18" charset="0"/>
              </a:rPr>
              <a:t>Siviglia</a:t>
            </a:r>
            <a:endParaRPr lang="es-ES" b="1" dirty="0">
              <a:latin typeface="Centaur" panose="020305040502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8235" y="2204864"/>
            <a:ext cx="8238565" cy="4369672"/>
          </a:xfrm>
        </p:spPr>
        <p:txBody>
          <a:bodyPr>
            <a:normAutofit/>
          </a:bodyPr>
          <a:lstStyle/>
          <a:p>
            <a:pPr marL="109728" indent="0" algn="just">
              <a:spcAft>
                <a:spcPts val="600"/>
              </a:spcAft>
              <a:buNone/>
            </a:pPr>
            <a:r>
              <a:rPr lang="fr-BE" sz="2200" dirty="0" smtClean="0">
                <a:latin typeface="High Tower Text" panose="02040502050506030303" pitchFamily="18" charset="0"/>
              </a:rPr>
              <a:t>«</a:t>
            </a:r>
            <a:r>
              <a:rPr lang="fr-BE" sz="2200" i="1" dirty="0" smtClean="0">
                <a:latin typeface="High Tower Text" panose="02040502050506030303" pitchFamily="18" charset="0"/>
              </a:rPr>
              <a:t> </a:t>
            </a:r>
            <a:r>
              <a:rPr lang="es-ES" sz="2200" i="1" dirty="0" err="1" smtClean="0">
                <a:latin typeface="High Tower Text" panose="02040502050506030303" pitchFamily="18" charset="0"/>
              </a:rPr>
              <a:t>Vir</a:t>
            </a:r>
            <a:r>
              <a:rPr lang="es-ES" sz="2200" dirty="0" smtClean="0">
                <a:latin typeface="High Tower Text" panose="02040502050506030303" pitchFamily="18" charset="0"/>
              </a:rPr>
              <a:t> </a:t>
            </a:r>
            <a:r>
              <a:rPr lang="es-ES" sz="2200" dirty="0" err="1">
                <a:latin typeface="High Tower Text" panose="02040502050506030303" pitchFamily="18" charset="0"/>
              </a:rPr>
              <a:t>noncupatus</a:t>
            </a:r>
            <a:r>
              <a:rPr lang="es-ES" sz="2200" dirty="0">
                <a:latin typeface="High Tower Text" panose="02040502050506030303" pitchFamily="18" charset="0"/>
              </a:rPr>
              <a:t>, </a:t>
            </a:r>
            <a:r>
              <a:rPr lang="es-ES" sz="2200" dirty="0" err="1">
                <a:latin typeface="High Tower Text" panose="02040502050506030303" pitchFamily="18" charset="0"/>
              </a:rPr>
              <a:t>quod</a:t>
            </a:r>
            <a:r>
              <a:rPr lang="es-ES" sz="2200" dirty="0">
                <a:latin typeface="High Tower Text" panose="02040502050506030303" pitchFamily="18" charset="0"/>
              </a:rPr>
              <a:t> </a:t>
            </a:r>
            <a:r>
              <a:rPr lang="es-ES" sz="2200" dirty="0" err="1">
                <a:latin typeface="High Tower Text" panose="02040502050506030303" pitchFamily="18" charset="0"/>
              </a:rPr>
              <a:t>maior</a:t>
            </a:r>
            <a:r>
              <a:rPr lang="es-ES" sz="2200" dirty="0">
                <a:latin typeface="High Tower Text" panose="02040502050506030303" pitchFamily="18" charset="0"/>
              </a:rPr>
              <a:t> in </a:t>
            </a:r>
            <a:r>
              <a:rPr lang="es-ES" sz="2200" dirty="0" err="1">
                <a:latin typeface="High Tower Text" panose="02040502050506030303" pitchFamily="18" charset="0"/>
              </a:rPr>
              <a:t>eo</a:t>
            </a:r>
            <a:r>
              <a:rPr lang="es-ES" sz="2200" dirty="0">
                <a:latin typeface="High Tower Text" panose="02040502050506030303" pitchFamily="18" charset="0"/>
              </a:rPr>
              <a:t> vis </a:t>
            </a:r>
            <a:r>
              <a:rPr lang="es-ES" sz="2200" dirty="0" err="1">
                <a:latin typeface="High Tower Text" panose="02040502050506030303" pitchFamily="18" charset="0"/>
              </a:rPr>
              <a:t>est</a:t>
            </a:r>
            <a:r>
              <a:rPr lang="es-ES" sz="2200" dirty="0">
                <a:latin typeface="High Tower Text" panose="02040502050506030303" pitchFamily="18" charset="0"/>
              </a:rPr>
              <a:t> </a:t>
            </a:r>
            <a:r>
              <a:rPr lang="es-ES" sz="2200" dirty="0" err="1">
                <a:latin typeface="High Tower Text" panose="02040502050506030303" pitchFamily="18" charset="0"/>
              </a:rPr>
              <a:t>quam</a:t>
            </a:r>
            <a:r>
              <a:rPr lang="es-ES" sz="2200" dirty="0">
                <a:latin typeface="High Tower Text" panose="02040502050506030303" pitchFamily="18" charset="0"/>
              </a:rPr>
              <a:t> in fémina: </a:t>
            </a:r>
            <a:r>
              <a:rPr lang="es-ES" sz="2200" dirty="0" err="1">
                <a:latin typeface="High Tower Text" panose="02040502050506030303" pitchFamily="18" charset="0"/>
              </a:rPr>
              <a:t>unde</a:t>
            </a:r>
            <a:r>
              <a:rPr lang="es-ES" sz="2200" dirty="0">
                <a:latin typeface="High Tower Text" panose="02040502050506030303" pitchFamily="18" charset="0"/>
              </a:rPr>
              <a:t> et </a:t>
            </a:r>
            <a:r>
              <a:rPr lang="es-ES" sz="2200" dirty="0" err="1">
                <a:latin typeface="High Tower Text" panose="02040502050506030303" pitchFamily="18" charset="0"/>
              </a:rPr>
              <a:t>virtus</a:t>
            </a:r>
            <a:r>
              <a:rPr lang="es-ES" sz="2200" dirty="0">
                <a:latin typeface="High Tower Text" panose="02040502050506030303" pitchFamily="18" charset="0"/>
              </a:rPr>
              <a:t> </a:t>
            </a:r>
            <a:r>
              <a:rPr lang="es-ES" sz="2200" dirty="0" err="1">
                <a:latin typeface="High Tower Text" panose="02040502050506030303" pitchFamily="18" charset="0"/>
              </a:rPr>
              <a:t>nomen</a:t>
            </a:r>
            <a:r>
              <a:rPr lang="es-ES" sz="2200" dirty="0">
                <a:latin typeface="High Tower Text" panose="02040502050506030303" pitchFamily="18" charset="0"/>
              </a:rPr>
              <a:t> </a:t>
            </a:r>
            <a:r>
              <a:rPr lang="es-ES" sz="2200" dirty="0" err="1">
                <a:latin typeface="High Tower Text" panose="02040502050506030303" pitchFamily="18" charset="0"/>
              </a:rPr>
              <a:t>accepit</a:t>
            </a:r>
            <a:r>
              <a:rPr lang="es-ES" sz="2200" dirty="0">
                <a:latin typeface="High Tower Text" panose="02040502050506030303" pitchFamily="18" charset="0"/>
              </a:rPr>
              <a:t>. </a:t>
            </a:r>
            <a:r>
              <a:rPr lang="es-ES" sz="2200" i="1" dirty="0" err="1">
                <a:latin typeface="High Tower Text" panose="02040502050506030303" pitchFamily="18" charset="0"/>
              </a:rPr>
              <a:t>Mulier</a:t>
            </a:r>
            <a:r>
              <a:rPr lang="es-ES" sz="2200" dirty="0">
                <a:latin typeface="High Tower Text" panose="02040502050506030303" pitchFamily="18" charset="0"/>
              </a:rPr>
              <a:t> vero a </a:t>
            </a:r>
            <a:r>
              <a:rPr lang="es-ES" sz="2200" dirty="0" err="1">
                <a:latin typeface="High Tower Text" panose="02040502050506030303" pitchFamily="18" charset="0"/>
              </a:rPr>
              <a:t>mollitie</a:t>
            </a:r>
            <a:r>
              <a:rPr lang="es-ES" sz="2200" dirty="0">
                <a:latin typeface="High Tower Text" panose="02040502050506030303" pitchFamily="18" charset="0"/>
              </a:rPr>
              <a:t>, </a:t>
            </a:r>
            <a:r>
              <a:rPr lang="es-ES" sz="2200" dirty="0" err="1">
                <a:latin typeface="High Tower Text" panose="02040502050506030303" pitchFamily="18" charset="0"/>
              </a:rPr>
              <a:t>tamqum</a:t>
            </a:r>
            <a:r>
              <a:rPr lang="es-ES" sz="2200" dirty="0">
                <a:latin typeface="High Tower Text" panose="02040502050506030303" pitchFamily="18" charset="0"/>
              </a:rPr>
              <a:t> </a:t>
            </a:r>
            <a:r>
              <a:rPr lang="es-ES" sz="2200" i="1" dirty="0" err="1">
                <a:latin typeface="High Tower Text" panose="02040502050506030303" pitchFamily="18" charset="0"/>
              </a:rPr>
              <a:t>mollier</a:t>
            </a:r>
            <a:r>
              <a:rPr lang="es-ES" sz="2200" dirty="0">
                <a:latin typeface="High Tower Text" panose="02040502050506030303" pitchFamily="18" charset="0"/>
              </a:rPr>
              <a:t>, detracta </a:t>
            </a:r>
            <a:r>
              <a:rPr lang="es-ES" sz="2200" dirty="0" err="1">
                <a:latin typeface="High Tower Text" panose="02040502050506030303" pitchFamily="18" charset="0"/>
              </a:rPr>
              <a:t>littera</a:t>
            </a:r>
            <a:r>
              <a:rPr lang="es-ES" sz="2200" dirty="0">
                <a:latin typeface="High Tower Text" panose="02040502050506030303" pitchFamily="18" charset="0"/>
              </a:rPr>
              <a:t> </a:t>
            </a:r>
            <a:r>
              <a:rPr lang="es-ES" sz="2200" dirty="0" err="1">
                <a:latin typeface="High Tower Text" panose="02040502050506030303" pitchFamily="18" charset="0"/>
              </a:rPr>
              <a:t>vel</a:t>
            </a:r>
            <a:r>
              <a:rPr lang="es-ES" sz="2200" dirty="0">
                <a:latin typeface="High Tower Text" panose="02040502050506030303" pitchFamily="18" charset="0"/>
              </a:rPr>
              <a:t> </a:t>
            </a:r>
            <a:r>
              <a:rPr lang="es-ES" sz="2200" dirty="0" err="1">
                <a:latin typeface="High Tower Text" panose="02040502050506030303" pitchFamily="18" charset="0"/>
              </a:rPr>
              <a:t>mutata</a:t>
            </a:r>
            <a:r>
              <a:rPr lang="es-ES" sz="2200" dirty="0">
                <a:latin typeface="High Tower Text" panose="02040502050506030303" pitchFamily="18" charset="0"/>
              </a:rPr>
              <a:t>, </a:t>
            </a:r>
            <a:r>
              <a:rPr lang="es-ES" sz="2200" dirty="0" err="1">
                <a:latin typeface="High Tower Text" panose="02040502050506030303" pitchFamily="18" charset="0"/>
              </a:rPr>
              <a:t>appellata</a:t>
            </a:r>
            <a:r>
              <a:rPr lang="es-ES" sz="2200" dirty="0">
                <a:latin typeface="High Tower Text" panose="02040502050506030303" pitchFamily="18" charset="0"/>
              </a:rPr>
              <a:t> </a:t>
            </a:r>
            <a:r>
              <a:rPr lang="es-ES" sz="2200" dirty="0" err="1">
                <a:latin typeface="High Tower Text" panose="02040502050506030303" pitchFamily="18" charset="0"/>
              </a:rPr>
              <a:t>est</a:t>
            </a:r>
            <a:r>
              <a:rPr lang="es-ES" sz="2200" dirty="0">
                <a:latin typeface="High Tower Text" panose="02040502050506030303" pitchFamily="18" charset="0"/>
              </a:rPr>
              <a:t> </a:t>
            </a:r>
            <a:r>
              <a:rPr lang="es-ES" sz="2200" dirty="0" err="1" smtClean="0">
                <a:latin typeface="High Tower Text" panose="02040502050506030303" pitchFamily="18" charset="0"/>
              </a:rPr>
              <a:t>mulier</a:t>
            </a:r>
            <a:r>
              <a:rPr lang="fr-CM" sz="2200" dirty="0" smtClean="0">
                <a:latin typeface="High Tower Text" panose="02040502050506030303" pitchFamily="18" charset="0"/>
              </a:rPr>
              <a:t> »</a:t>
            </a:r>
            <a:endParaRPr lang="es-ES" sz="2200" dirty="0">
              <a:latin typeface="High Tower Text" panose="02040502050506030303" pitchFamily="18" charset="0"/>
            </a:endParaRPr>
          </a:p>
          <a:p>
            <a:pPr marL="109728" indent="0" algn="r">
              <a:buNone/>
            </a:pPr>
            <a:r>
              <a:rPr lang="es-ES" sz="2200" dirty="0">
                <a:latin typeface="High Tower Text" panose="02040502050506030303" pitchFamily="18" charset="0"/>
              </a:rPr>
              <a:t>(</a:t>
            </a:r>
            <a:r>
              <a:rPr lang="es-ES" sz="2200" i="1" dirty="0" err="1">
                <a:latin typeface="High Tower Text" panose="02040502050506030303" pitchFamily="18" charset="0"/>
              </a:rPr>
              <a:t>Etymologiarum</a:t>
            </a:r>
            <a:r>
              <a:rPr lang="es-ES" sz="2200" dirty="0">
                <a:latin typeface="High Tower Text" panose="02040502050506030303" pitchFamily="18" charset="0"/>
              </a:rPr>
              <a:t>, XI 11 17-18)</a:t>
            </a:r>
          </a:p>
        </p:txBody>
      </p:sp>
    </p:spTree>
    <p:extLst>
      <p:ext uri="{BB962C8B-B14F-4D97-AF65-F5344CB8AC3E}">
        <p14:creationId xmlns:p14="http://schemas.microsoft.com/office/powerpoint/2010/main" xmlns="" val="23263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49478" cy="576064"/>
          </a:xfrm>
          <a:solidFill>
            <a:srgbClr val="D6E9EA">
              <a:alpha val="60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it-IT" sz="3000" b="1" cap="small" dirty="0">
                <a:latin typeface="Garamond" panose="02020404030301010803" pitchFamily="18" charset="0"/>
              </a:rPr>
              <a:t>4. </a:t>
            </a:r>
            <a:r>
              <a:rPr lang="it-IT" sz="3000" b="1" cap="small" dirty="0" smtClean="0">
                <a:latin typeface="Garamond" panose="02020404030301010803" pitchFamily="18" charset="0"/>
              </a:rPr>
              <a:t>Scienza e Medicina: Galeno e Aristotele</a:t>
            </a:r>
            <a:endParaRPr lang="it-IT" sz="3000" b="1" cap="small" dirty="0">
              <a:latin typeface="Garamond" panose="020204040303010108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311142" cy="501774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buClrTx/>
            </a:pPr>
            <a:r>
              <a:rPr lang="it-IT" sz="2400" dirty="0">
                <a:latin typeface="High Tower Text" panose="02040502050506030303" pitchFamily="18" charset="0"/>
              </a:rPr>
              <a:t>Polarizzazione uomo/ donna: </a:t>
            </a:r>
          </a:p>
          <a:p>
            <a:pPr marL="109728" indent="0" algn="just">
              <a:lnSpc>
                <a:spcPct val="110000"/>
              </a:lnSpc>
              <a:spcAft>
                <a:spcPts val="1800"/>
              </a:spcAft>
              <a:buNone/>
            </a:pPr>
            <a:r>
              <a:rPr lang="it-IT" sz="2400" dirty="0">
                <a:latin typeface="High Tower Text" panose="02040502050506030303" pitchFamily="18" charset="0"/>
              </a:rPr>
              <a:t>                       uomo = calore, donna = </a:t>
            </a:r>
            <a:r>
              <a:rPr lang="it-IT" sz="2400" dirty="0" smtClean="0">
                <a:latin typeface="High Tower Text" panose="02040502050506030303" pitchFamily="18" charset="0"/>
              </a:rPr>
              <a:t>freddezza</a:t>
            </a:r>
            <a:endParaRPr lang="it-IT" sz="2400" dirty="0">
              <a:latin typeface="High Tower Text" panose="02040502050506030303" pitchFamily="18" charset="0"/>
            </a:endParaRPr>
          </a:p>
          <a:p>
            <a:pPr algn="just">
              <a:lnSpc>
                <a:spcPct val="110000"/>
              </a:lnSpc>
              <a:spcAft>
                <a:spcPts val="1800"/>
              </a:spcAft>
              <a:buClrTx/>
            </a:pPr>
            <a:r>
              <a:rPr lang="it-IT" sz="2400" dirty="0">
                <a:latin typeface="High Tower Text" panose="02040502050506030303" pitchFamily="18" charset="0"/>
              </a:rPr>
              <a:t>La donna = uomo al </a:t>
            </a:r>
            <a:r>
              <a:rPr lang="it-IT" sz="2400" dirty="0" smtClean="0">
                <a:latin typeface="High Tower Text" panose="02040502050506030303" pitchFamily="18" charset="0"/>
              </a:rPr>
              <a:t>contrario</a:t>
            </a:r>
            <a:endParaRPr lang="it-IT" sz="2400" dirty="0">
              <a:latin typeface="High Tower Text" panose="02040502050506030303" pitchFamily="18" charset="0"/>
            </a:endParaRPr>
          </a:p>
          <a:p>
            <a:pPr algn="just">
              <a:lnSpc>
                <a:spcPct val="110000"/>
              </a:lnSpc>
              <a:spcAft>
                <a:spcPts val="1800"/>
              </a:spcAft>
              <a:buClrTx/>
            </a:pPr>
            <a:r>
              <a:rPr lang="it-IT" sz="2400" dirty="0">
                <a:latin typeface="High Tower Text" panose="02040502050506030303" pitchFamily="18" charset="0"/>
              </a:rPr>
              <a:t>La donna = copia imperfetta dell’uomo, più debole:                     				                             </a:t>
            </a:r>
            <a:r>
              <a:rPr lang="it-IT" sz="2400" dirty="0" smtClean="0">
                <a:latin typeface="High Tower Text" panose="02040502050506030303" pitchFamily="18" charset="0"/>
              </a:rPr>
              <a:t>    	          </a:t>
            </a:r>
            <a:r>
              <a:rPr lang="it-IT" sz="2400" dirty="0">
                <a:latin typeface="High Tower Text" panose="02040502050506030303" pitchFamily="18" charset="0"/>
              </a:rPr>
              <a:t>[</a:t>
            </a:r>
            <a:r>
              <a:rPr lang="it-IT" sz="2400" i="1" dirty="0" smtClean="0">
                <a:latin typeface="High Tower Text" panose="02040502050506030303" pitchFamily="18" charset="0"/>
              </a:rPr>
              <a:t>mollitior</a:t>
            </a:r>
            <a:endParaRPr lang="it-IT" sz="2400" i="1" dirty="0">
              <a:latin typeface="High Tower Text" panose="02040502050506030303" pitchFamily="18" charset="0"/>
            </a:endParaRPr>
          </a:p>
          <a:p>
            <a:pPr algn="just">
              <a:lnSpc>
                <a:spcPct val="110000"/>
              </a:lnSpc>
              <a:spcAft>
                <a:spcPts val="1800"/>
              </a:spcAft>
              <a:buClrTx/>
            </a:pPr>
            <a:r>
              <a:rPr lang="it-IT" sz="2400" dirty="0">
                <a:latin typeface="High Tower Text" panose="02040502050506030303" pitchFamily="18" charset="0"/>
              </a:rPr>
              <a:t>Contribuisce alla procreazione - freddezza cerca calore dell’uomo (dunque lasciva</a:t>
            </a:r>
            <a:r>
              <a:rPr lang="it-IT" sz="2400" dirty="0" smtClean="0">
                <a:latin typeface="High Tower Text" panose="02040502050506030303" pitchFamily="18" charset="0"/>
              </a:rPr>
              <a:t>)</a:t>
            </a:r>
            <a:endParaRPr lang="it-IT" sz="2400" dirty="0">
              <a:latin typeface="High Tower Text" panose="02040502050506030303" pitchFamily="18" charset="0"/>
            </a:endParaRPr>
          </a:p>
          <a:p>
            <a:pPr algn="just">
              <a:lnSpc>
                <a:spcPct val="110000"/>
              </a:lnSpc>
              <a:spcAft>
                <a:spcPts val="600"/>
              </a:spcAft>
              <a:buClrTx/>
            </a:pPr>
            <a:r>
              <a:rPr lang="it-IT" sz="2400" dirty="0">
                <a:latin typeface="High Tower Text" panose="02040502050506030303" pitchFamily="18" charset="0"/>
              </a:rPr>
              <a:t>Aristotele forma giudizio etico: </a:t>
            </a:r>
          </a:p>
          <a:p>
            <a:pPr marL="109728" indent="0" algn="just">
              <a:lnSpc>
                <a:spcPct val="110000"/>
              </a:lnSpc>
              <a:spcAft>
                <a:spcPts val="1800"/>
              </a:spcAft>
              <a:buNone/>
            </a:pPr>
            <a:r>
              <a:rPr lang="it-IT" sz="2400" dirty="0">
                <a:latin typeface="High Tower Text" panose="02040502050506030303" pitchFamily="18" charset="0"/>
              </a:rPr>
              <a:t>                        l’uomo = polo positivo/ donna polo </a:t>
            </a:r>
            <a:r>
              <a:rPr lang="it-IT" sz="2400" dirty="0" smtClean="0">
                <a:latin typeface="High Tower Text" panose="02040502050506030303" pitchFamily="18" charset="0"/>
              </a:rPr>
              <a:t>negativo</a:t>
            </a:r>
            <a:endParaRPr lang="it-IT" sz="24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7322" y="764704"/>
            <a:ext cx="8311142" cy="504056"/>
          </a:xfrm>
        </p:spPr>
        <p:txBody>
          <a:bodyPr>
            <a:noAutofit/>
          </a:bodyPr>
          <a:lstStyle/>
          <a:p>
            <a:pPr algn="ctr"/>
            <a:r>
              <a:rPr lang="it-IT" b="1" dirty="0" smtClean="0">
                <a:latin typeface="Centaur" panose="02030504050205020304" pitchFamily="18" charset="0"/>
              </a:rPr>
              <a:t>‘Rivoluzione </a:t>
            </a:r>
            <a:r>
              <a:rPr lang="it-IT" b="1" dirty="0">
                <a:latin typeface="Centaur" panose="02030504050205020304" pitchFamily="18" charset="0"/>
              </a:rPr>
              <a:t>aristotelica’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0762" y="1412776"/>
            <a:ext cx="8229600" cy="532859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Aristotele come base del </a:t>
            </a:r>
            <a:r>
              <a:rPr lang="it-IT" sz="2200" i="1" dirty="0">
                <a:latin typeface="High Tower Text" panose="02040502050506030303" pitchFamily="18" charset="0"/>
              </a:rPr>
              <a:t>curriculum</a:t>
            </a:r>
            <a:r>
              <a:rPr lang="it-IT" sz="2200" dirty="0">
                <a:latin typeface="High Tower Text" panose="02040502050506030303" pitchFamily="18" charset="0"/>
              </a:rPr>
              <a:t> universitario. Le università (fondate tra XII e XIII ss.) escludono le </a:t>
            </a:r>
            <a:r>
              <a:rPr lang="it-IT" sz="2200" dirty="0" smtClean="0">
                <a:latin typeface="High Tower Text" panose="02040502050506030303" pitchFamily="18" charset="0"/>
              </a:rPr>
              <a:t>donne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lnSpc>
                <a:spcPct val="110000"/>
              </a:lnSpc>
              <a:spcAft>
                <a:spcPts val="6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Prima la cultura nei grandi monasteri - conventi di donne anche: </a:t>
            </a:r>
          </a:p>
          <a:p>
            <a:pPr marL="667512" lvl="2" indent="0" algn="just">
              <a:lnSpc>
                <a:spcPct val="110000"/>
              </a:lnSpc>
              <a:buNone/>
            </a:pPr>
            <a:r>
              <a:rPr lang="it-IT" sz="2200" dirty="0">
                <a:latin typeface="High Tower Text" panose="02040502050506030303" pitchFamily="18" charset="0"/>
              </a:rPr>
              <a:t>Rosvita di Gandersheim (sec. X), </a:t>
            </a:r>
          </a:p>
          <a:p>
            <a:pPr marL="667512" lvl="2" indent="0" algn="just">
              <a:lnSpc>
                <a:spcPct val="110000"/>
              </a:lnSpc>
              <a:spcAft>
                <a:spcPts val="18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Ildegarda di Bingen (sec. XII</a:t>
            </a:r>
            <a:r>
              <a:rPr lang="it-IT" sz="2200" dirty="0" smtClean="0">
                <a:latin typeface="High Tower Text" panose="02040502050506030303" pitchFamily="18" charset="0"/>
              </a:rPr>
              <a:t>)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lnSpc>
                <a:spcPct val="110000"/>
              </a:lnSpc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Dal s. XIII divieto alle donne di insegnare come vuole San </a:t>
            </a:r>
            <a:r>
              <a:rPr lang="it-IT" sz="2200" dirty="0" smtClean="0">
                <a:latin typeface="High Tower Text" panose="02040502050506030303" pitchFamily="18" charset="0"/>
              </a:rPr>
              <a:t>Paolo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lnSpc>
                <a:spcPct val="110000"/>
              </a:lnSpc>
              <a:spcAft>
                <a:spcPts val="2400"/>
              </a:spcAft>
              <a:buClrTx/>
            </a:pPr>
            <a:r>
              <a:rPr lang="it-IT" sz="2200" b="1" dirty="0">
                <a:latin typeface="High Tower Text" panose="02040502050506030303" pitchFamily="18" charset="0"/>
              </a:rPr>
              <a:t>Voci femminili</a:t>
            </a:r>
            <a:r>
              <a:rPr lang="it-IT" sz="2200" dirty="0">
                <a:latin typeface="High Tower Text" panose="02040502050506030303" pitchFamily="18" charset="0"/>
              </a:rPr>
              <a:t> – le </a:t>
            </a:r>
            <a:r>
              <a:rPr lang="it-IT" sz="2200" dirty="0" smtClean="0">
                <a:latin typeface="High Tower Text" panose="02040502050506030303" pitchFamily="18" charset="0"/>
              </a:rPr>
              <a:t>mistiche</a:t>
            </a:r>
            <a:endParaRPr lang="it-IT" sz="22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04056"/>
          </a:xfrm>
          <a:solidFill>
            <a:srgbClr val="E6F2F2"/>
          </a:solidFill>
        </p:spPr>
        <p:txBody>
          <a:bodyPr>
            <a:noAutofit/>
          </a:bodyPr>
          <a:lstStyle/>
          <a:p>
            <a:pPr algn="ctr"/>
            <a:r>
              <a:rPr lang="it-IT" sz="3300" b="1" cap="small" dirty="0">
                <a:latin typeface="Garamond" panose="02020404030301010803" pitchFamily="18" charset="0"/>
              </a:rPr>
              <a:t>5. </a:t>
            </a:r>
            <a:r>
              <a:rPr lang="it-IT" sz="3300" b="1" cap="small" dirty="0" smtClean="0">
                <a:latin typeface="Garamond" panose="02020404030301010803" pitchFamily="18" charset="0"/>
              </a:rPr>
              <a:t>Testi contro le Donne</a:t>
            </a:r>
            <a:endParaRPr lang="it-IT" sz="3300" b="1" cap="small" dirty="0">
              <a:latin typeface="Garamond" panose="020204040303010108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8248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  <a:buClrTx/>
            </a:pPr>
            <a:r>
              <a:rPr lang="it-IT" sz="2400" dirty="0">
                <a:latin typeface="High Tower Text" panose="02040502050506030303" pitchFamily="18" charset="0"/>
              </a:rPr>
              <a:t>Boccaccio, </a:t>
            </a:r>
            <a:r>
              <a:rPr lang="it-IT" sz="2400" i="1" dirty="0">
                <a:latin typeface="High Tower Text" panose="02040502050506030303" pitchFamily="18" charset="0"/>
              </a:rPr>
              <a:t>Corbaccio</a:t>
            </a:r>
            <a:r>
              <a:rPr lang="it-IT" sz="2400" dirty="0">
                <a:latin typeface="High Tower Text" panose="02040502050506030303" pitchFamily="18" charset="0"/>
              </a:rPr>
              <a:t> [e la fonte più probabile, lo pseudo-ovidiano </a:t>
            </a:r>
            <a:r>
              <a:rPr lang="it-IT" sz="2400" i="1" dirty="0">
                <a:latin typeface="High Tower Text" panose="02040502050506030303" pitchFamily="18" charset="0"/>
              </a:rPr>
              <a:t>De Vetula</a:t>
            </a:r>
            <a:r>
              <a:rPr lang="it-IT" sz="2400" dirty="0">
                <a:latin typeface="High Tower Text" panose="02040502050506030303" pitchFamily="18" charset="0"/>
              </a:rPr>
              <a:t>]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  <a:buClrTx/>
            </a:pPr>
            <a:r>
              <a:rPr lang="it-IT" sz="2400" dirty="0">
                <a:latin typeface="High Tower Text" panose="02040502050506030303" pitchFamily="18" charset="0"/>
              </a:rPr>
              <a:t>Jean de </a:t>
            </a:r>
            <a:r>
              <a:rPr lang="it-IT" sz="2400" dirty="0" err="1">
                <a:latin typeface="High Tower Text" panose="02040502050506030303" pitchFamily="18" charset="0"/>
              </a:rPr>
              <a:t>Meun</a:t>
            </a:r>
            <a:r>
              <a:rPr lang="it-IT" sz="2400" dirty="0">
                <a:latin typeface="High Tower Text" panose="02040502050506030303" pitchFamily="18" charset="0"/>
              </a:rPr>
              <a:t>, </a:t>
            </a:r>
            <a:r>
              <a:rPr lang="it-IT" sz="2400" i="1" dirty="0">
                <a:latin typeface="High Tower Text" panose="02040502050506030303" pitchFamily="18" charset="0"/>
              </a:rPr>
              <a:t>Roman de la rose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  <a:buClrTx/>
            </a:pPr>
            <a:r>
              <a:rPr lang="it-IT" sz="2400" i="1" dirty="0" err="1">
                <a:latin typeface="High Tower Text" panose="02040502050506030303" pitchFamily="18" charset="0"/>
              </a:rPr>
              <a:t>Quinze</a:t>
            </a:r>
            <a:r>
              <a:rPr lang="it-IT" sz="2400" i="1" dirty="0">
                <a:latin typeface="High Tower Text" panose="02040502050506030303" pitchFamily="18" charset="0"/>
              </a:rPr>
              <a:t> </a:t>
            </a:r>
            <a:r>
              <a:rPr lang="it-IT" sz="2400" i="1" dirty="0" err="1">
                <a:latin typeface="High Tower Text" panose="02040502050506030303" pitchFamily="18" charset="0"/>
              </a:rPr>
              <a:t>joies</a:t>
            </a:r>
            <a:r>
              <a:rPr lang="it-IT" sz="2400" i="1" dirty="0">
                <a:latin typeface="High Tower Text" panose="02040502050506030303" pitchFamily="18" charset="0"/>
              </a:rPr>
              <a:t> de </a:t>
            </a:r>
            <a:r>
              <a:rPr lang="it-IT" sz="2400" i="1" dirty="0" err="1">
                <a:latin typeface="High Tower Text" panose="02040502050506030303" pitchFamily="18" charset="0"/>
              </a:rPr>
              <a:t>mariage</a:t>
            </a:r>
            <a:endParaRPr lang="it-IT" sz="2400" i="1" dirty="0">
              <a:latin typeface="High Tower Text" panose="02040502050506030303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  <a:buClrTx/>
            </a:pPr>
            <a:r>
              <a:rPr lang="it-IT" sz="2400" i="1" dirty="0" err="1">
                <a:latin typeface="High Tower Text" panose="02040502050506030303" pitchFamily="18" charset="0"/>
              </a:rPr>
              <a:t>Lamentations</a:t>
            </a:r>
            <a:r>
              <a:rPr lang="it-IT" sz="2400" i="1" dirty="0">
                <a:latin typeface="High Tower Text" panose="02040502050506030303" pitchFamily="18" charset="0"/>
              </a:rPr>
              <a:t> de </a:t>
            </a:r>
            <a:r>
              <a:rPr lang="it-IT" sz="2400" i="1" dirty="0" err="1">
                <a:latin typeface="High Tower Text" panose="02040502050506030303" pitchFamily="18" charset="0"/>
              </a:rPr>
              <a:t>Matheolus</a:t>
            </a:r>
            <a:endParaRPr lang="it-IT" sz="2400" i="1" dirty="0">
              <a:latin typeface="High Tower Text" panose="02040502050506030303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  <a:buClrTx/>
            </a:pPr>
            <a:r>
              <a:rPr lang="it-IT" sz="2400" dirty="0" err="1">
                <a:latin typeface="High Tower Text" panose="02040502050506030303" pitchFamily="18" charset="0"/>
              </a:rPr>
              <a:t>Eustache</a:t>
            </a:r>
            <a:r>
              <a:rPr lang="it-IT" sz="2400" dirty="0">
                <a:latin typeface="High Tower Text" panose="02040502050506030303" pitchFamily="18" charset="0"/>
              </a:rPr>
              <a:t> </a:t>
            </a:r>
            <a:r>
              <a:rPr lang="it-IT" sz="2400" dirty="0" err="1">
                <a:latin typeface="High Tower Text" panose="02040502050506030303" pitchFamily="18" charset="0"/>
              </a:rPr>
              <a:t>Deschamps</a:t>
            </a:r>
            <a:r>
              <a:rPr lang="it-IT" sz="2400" dirty="0">
                <a:latin typeface="High Tower Text" panose="02040502050506030303" pitchFamily="18" charset="0"/>
              </a:rPr>
              <a:t>, </a:t>
            </a:r>
            <a:r>
              <a:rPr lang="it-IT" sz="2400" i="1" dirty="0" err="1">
                <a:latin typeface="High Tower Text" panose="02040502050506030303" pitchFamily="18" charset="0"/>
              </a:rPr>
              <a:t>Miroir</a:t>
            </a:r>
            <a:r>
              <a:rPr lang="it-IT" sz="2400" i="1" dirty="0">
                <a:latin typeface="High Tower Text" panose="02040502050506030303" pitchFamily="18" charset="0"/>
              </a:rPr>
              <a:t> de </a:t>
            </a:r>
            <a:r>
              <a:rPr lang="it-IT" sz="2400" i="1" dirty="0" err="1">
                <a:latin typeface="High Tower Text" panose="02040502050506030303" pitchFamily="18" charset="0"/>
              </a:rPr>
              <a:t>mariage</a:t>
            </a:r>
            <a:endParaRPr lang="it-IT" sz="2400" i="1" dirty="0">
              <a:latin typeface="High Tower Text" panose="02040502050506030303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  <a:buClrTx/>
            </a:pPr>
            <a:r>
              <a:rPr lang="it-IT" sz="2400" dirty="0">
                <a:latin typeface="High Tower Text" panose="02040502050506030303" pitchFamily="18" charset="0"/>
              </a:rPr>
              <a:t>Area iberica: </a:t>
            </a: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it-IT" sz="2400" dirty="0">
                <a:latin typeface="High Tower Text" panose="02040502050506030303" pitchFamily="18" charset="0"/>
              </a:rPr>
              <a:t>    Alonso de Martínez, </a:t>
            </a:r>
            <a:r>
              <a:rPr lang="it-IT" sz="2400" i="1" dirty="0">
                <a:latin typeface="High Tower Text" panose="02040502050506030303" pitchFamily="18" charset="0"/>
              </a:rPr>
              <a:t>Arcipreste de Talavera</a:t>
            </a:r>
            <a:r>
              <a:rPr lang="it-IT" sz="2400" dirty="0">
                <a:latin typeface="High Tower Text" panose="02040502050506030303" pitchFamily="18" charset="0"/>
              </a:rPr>
              <a:t> o </a:t>
            </a:r>
            <a:r>
              <a:rPr lang="it-IT" sz="2400" i="1" dirty="0">
                <a:latin typeface="High Tower Text" panose="02040502050506030303" pitchFamily="18" charset="0"/>
              </a:rPr>
              <a:t>Corbacho </a:t>
            </a:r>
          </a:p>
          <a:p>
            <a:pPr marL="402336" lvl="1" indent="0">
              <a:lnSpc>
                <a:spcPct val="120000"/>
              </a:lnSpc>
              <a:spcAft>
                <a:spcPts val="2400"/>
              </a:spcAft>
              <a:buNone/>
            </a:pPr>
            <a:r>
              <a:rPr lang="it-IT" sz="2400" i="1" dirty="0">
                <a:latin typeface="High Tower Text" panose="02040502050506030303" pitchFamily="18" charset="0"/>
              </a:rPr>
              <a:t>    </a:t>
            </a:r>
            <a:r>
              <a:rPr lang="it-IT" sz="2400" dirty="0">
                <a:latin typeface="High Tower Text" panose="02040502050506030303" pitchFamily="18" charset="0"/>
              </a:rPr>
              <a:t>Jaume Roig, </a:t>
            </a:r>
            <a:r>
              <a:rPr lang="it-IT" sz="2400" i="1" dirty="0">
                <a:latin typeface="High Tower Text" panose="02040502050506030303" pitchFamily="18" charset="0"/>
              </a:rPr>
              <a:t>Spill</a:t>
            </a:r>
            <a:r>
              <a:rPr lang="it-IT" sz="2400" dirty="0">
                <a:latin typeface="High Tower Text" panose="02040502050506030303" pitchFamily="18" charset="0"/>
              </a:rPr>
              <a:t> (</a:t>
            </a:r>
            <a:r>
              <a:rPr lang="it-IT" sz="2400" i="1" dirty="0">
                <a:latin typeface="High Tower Text" panose="02040502050506030303" pitchFamily="18" charset="0"/>
              </a:rPr>
              <a:t>Espejo</a:t>
            </a:r>
            <a:r>
              <a:rPr lang="it-IT" sz="2400" dirty="0">
                <a:latin typeface="High Tower Text" panose="02040502050506030303" pitchFamily="18" charset="0"/>
              </a:rPr>
              <a:t>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692696"/>
            <a:ext cx="8229600" cy="580292"/>
          </a:xfrm>
        </p:spPr>
        <p:txBody>
          <a:bodyPr>
            <a:noAutofit/>
          </a:bodyPr>
          <a:lstStyle/>
          <a:p>
            <a:pPr algn="ctr"/>
            <a:r>
              <a:rPr lang="it-IT" b="1" dirty="0">
                <a:latin typeface="Centaur" panose="02030504050205020304" pitchFamily="18" charset="0"/>
              </a:rPr>
              <a:t>Pro e contro le donne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Brevi testi anticofrancesi: </a:t>
            </a:r>
            <a:r>
              <a:rPr lang="it-IT" sz="2200" i="1" dirty="0">
                <a:latin typeface="High Tower Text" panose="02040502050506030303" pitchFamily="18" charset="0"/>
              </a:rPr>
              <a:t>Le Blastange des fames</a:t>
            </a:r>
            <a:r>
              <a:rPr lang="it-IT" sz="2200" dirty="0">
                <a:latin typeface="High Tower Text" panose="02040502050506030303" pitchFamily="18" charset="0"/>
              </a:rPr>
              <a:t>, </a:t>
            </a:r>
            <a:r>
              <a:rPr lang="it-IT" sz="2200" i="1" dirty="0">
                <a:latin typeface="High Tower Text" panose="02040502050506030303" pitchFamily="18" charset="0"/>
              </a:rPr>
              <a:t>Le Blasme des fames</a:t>
            </a:r>
            <a:r>
              <a:rPr lang="it-IT" sz="2200" dirty="0">
                <a:latin typeface="High Tower Text" panose="02040502050506030303" pitchFamily="18" charset="0"/>
              </a:rPr>
              <a:t>, </a:t>
            </a:r>
            <a:r>
              <a:rPr lang="it-IT" sz="2200" i="1" dirty="0">
                <a:latin typeface="High Tower Text" panose="02040502050506030303" pitchFamily="18" charset="0"/>
              </a:rPr>
              <a:t>La Contenance des fames</a:t>
            </a:r>
            <a:r>
              <a:rPr lang="it-IT" sz="2200" dirty="0">
                <a:latin typeface="High Tower Text" panose="02040502050506030303" pitchFamily="18" charset="0"/>
              </a:rPr>
              <a:t>, </a:t>
            </a:r>
            <a:r>
              <a:rPr lang="it-IT" sz="2200" i="1" dirty="0">
                <a:latin typeface="High Tower Text" panose="02040502050506030303" pitchFamily="18" charset="0"/>
              </a:rPr>
              <a:t>Dit des cornetes</a:t>
            </a:r>
          </a:p>
          <a:p>
            <a:pPr algn="just">
              <a:spcAft>
                <a:spcPts val="6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 </a:t>
            </a:r>
            <a:r>
              <a:rPr lang="it-IT" sz="2200" dirty="0">
                <a:latin typeface="High Tower Text" panose="02040502050506030303" pitchFamily="18" charset="0"/>
              </a:rPr>
              <a:t>Due modelli culturali </a:t>
            </a:r>
            <a:r>
              <a:rPr lang="it-IT" sz="2200" dirty="0" smtClean="0">
                <a:latin typeface="High Tower Text" panose="02040502050506030303" pitchFamily="18" charset="0"/>
              </a:rPr>
              <a:t>diversi: </a:t>
            </a:r>
          </a:p>
          <a:p>
            <a:pPr marL="667512" lvl="2" indent="0" algn="just">
              <a:buNone/>
            </a:pPr>
            <a:r>
              <a:rPr lang="it-IT" sz="2200" u="sng" dirty="0" smtClean="0">
                <a:latin typeface="High Tower Text" panose="02040502050506030303" pitchFamily="18" charset="0"/>
              </a:rPr>
              <a:t>Modello Cortese</a:t>
            </a:r>
            <a:r>
              <a:rPr lang="it-IT" sz="2200" dirty="0" smtClean="0">
                <a:latin typeface="High Tower Text" panose="02040502050506030303" pitchFamily="18" charset="0"/>
              </a:rPr>
              <a:t>: </a:t>
            </a:r>
            <a:r>
              <a:rPr lang="it-IT" sz="2200" i="1" dirty="0" smtClean="0">
                <a:latin typeface="High Tower Text" panose="02040502050506030303" pitchFamily="18" charset="0"/>
              </a:rPr>
              <a:t>Le </a:t>
            </a:r>
            <a:r>
              <a:rPr lang="it-IT" sz="2200" i="1" dirty="0">
                <a:latin typeface="High Tower Text" panose="02040502050506030303" pitchFamily="18" charset="0"/>
              </a:rPr>
              <a:t>Bien des fames -</a:t>
            </a:r>
            <a:r>
              <a:rPr lang="it-IT" sz="2200" dirty="0">
                <a:latin typeface="High Tower Text" panose="02040502050506030303" pitchFamily="18" charset="0"/>
              </a:rPr>
              <a:t> la donna promuove virtù, principalmente </a:t>
            </a:r>
            <a:r>
              <a:rPr lang="it-IT" sz="2200" dirty="0" smtClean="0">
                <a:latin typeface="High Tower Text" panose="02040502050506030303" pitchFamily="18" charset="0"/>
              </a:rPr>
              <a:t>cortesi</a:t>
            </a:r>
            <a:endParaRPr lang="it-IT" sz="2200" dirty="0">
              <a:latin typeface="High Tower Text" panose="02040502050506030303" pitchFamily="18" charset="0"/>
            </a:endParaRPr>
          </a:p>
          <a:p>
            <a:pPr marL="704088" lvl="2" indent="0" algn="just">
              <a:spcAft>
                <a:spcPts val="1800"/>
              </a:spcAft>
              <a:buNone/>
            </a:pPr>
            <a:r>
              <a:rPr lang="it-IT" sz="2200" u="sng" dirty="0" smtClean="0">
                <a:latin typeface="High Tower Text" panose="02040502050506030303" pitchFamily="18" charset="0"/>
              </a:rPr>
              <a:t>Modello Clericale</a:t>
            </a:r>
            <a:r>
              <a:rPr lang="it-IT" sz="2200" dirty="0" smtClean="0">
                <a:latin typeface="High Tower Text" panose="02040502050506030303" pitchFamily="18" charset="0"/>
              </a:rPr>
              <a:t>: </a:t>
            </a:r>
            <a:r>
              <a:rPr lang="it-IT" sz="2200" i="1" dirty="0" smtClean="0">
                <a:latin typeface="High Tower Text" panose="02040502050506030303" pitchFamily="18" charset="0"/>
              </a:rPr>
              <a:t>Le Blasme des fames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Esempi </a:t>
            </a:r>
            <a:r>
              <a:rPr lang="it-IT" sz="2200" dirty="0">
                <a:latin typeface="High Tower Text" panose="02040502050506030303" pitchFamily="18" charset="0"/>
              </a:rPr>
              <a:t>celebri: Jean le Fèvre traduce le </a:t>
            </a:r>
            <a:r>
              <a:rPr lang="it-IT" sz="2200" i="1" dirty="0">
                <a:latin typeface="High Tower Text" panose="02040502050506030303" pitchFamily="18" charset="0"/>
              </a:rPr>
              <a:t>Lamentations</a:t>
            </a:r>
            <a:r>
              <a:rPr lang="it-IT" sz="2200" dirty="0">
                <a:latin typeface="High Tower Text" panose="02040502050506030303" pitchFamily="18" charset="0"/>
              </a:rPr>
              <a:t> (lat.) di Matheolus e scrive il </a:t>
            </a:r>
            <a:r>
              <a:rPr lang="it-IT" sz="2200" i="1" dirty="0">
                <a:latin typeface="High Tower Text" panose="02040502050506030303" pitchFamily="18" charset="0"/>
              </a:rPr>
              <a:t>Livre de Leesce</a:t>
            </a:r>
            <a:r>
              <a:rPr lang="it-IT" sz="2200" dirty="0">
                <a:latin typeface="High Tower Text" panose="02040502050506030303" pitchFamily="18" charset="0"/>
              </a:rPr>
              <a:t> a favore delle </a:t>
            </a:r>
            <a:r>
              <a:rPr lang="it-IT" sz="2200" dirty="0" smtClean="0">
                <a:latin typeface="High Tower Text" panose="02040502050506030303" pitchFamily="18" charset="0"/>
              </a:rPr>
              <a:t>donne</a:t>
            </a:r>
            <a:endParaRPr lang="it-IT" sz="2200" i="1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Cerveri </a:t>
            </a:r>
            <a:r>
              <a:rPr lang="it-IT" sz="2200" dirty="0">
                <a:latin typeface="High Tower Text" panose="02040502050506030303" pitchFamily="18" charset="0"/>
              </a:rPr>
              <a:t>de Girona, </a:t>
            </a:r>
            <a:r>
              <a:rPr lang="it-IT" sz="2200" i="1" dirty="0" smtClean="0">
                <a:latin typeface="High Tower Text" panose="02040502050506030303" pitchFamily="18" charset="0"/>
              </a:rPr>
              <a:t>Maldit-Bendit</a:t>
            </a:r>
            <a:endParaRPr lang="it-IT" sz="2200" dirty="0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 txBox="1">
            <a:spLocks/>
          </p:cNvSpPr>
          <p:nvPr/>
        </p:nvSpPr>
        <p:spPr>
          <a:xfrm>
            <a:off x="395536" y="2996952"/>
            <a:ext cx="8229600" cy="576064"/>
          </a:xfrm>
          <a:prstGeom prst="rect">
            <a:avLst/>
          </a:prstGeom>
          <a:solidFill>
            <a:srgbClr val="D9EBEB">
              <a:alpha val="89804"/>
            </a:srgbClr>
          </a:solidFill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300" b="1" cap="small" dirty="0" smtClean="0">
                <a:solidFill>
                  <a:srgbClr val="424456"/>
                </a:solidFill>
                <a:latin typeface="Garamond" panose="02020404030301010803" pitchFamily="18" charset="0"/>
              </a:rPr>
              <a:t>6. I </a:t>
            </a:r>
            <a:r>
              <a:rPr lang="it-IT" sz="3300" b="1" i="1" cap="small" dirty="0" smtClean="0">
                <a:solidFill>
                  <a:srgbClr val="424456"/>
                </a:solidFill>
                <a:latin typeface="Garamond" panose="02020404030301010803" pitchFamily="18" charset="0"/>
              </a:rPr>
              <a:t>Fabliaux</a:t>
            </a:r>
            <a:endParaRPr lang="it-IT" sz="3300" b="1" cap="small" dirty="0">
              <a:solidFill>
                <a:srgbClr val="424456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4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7322" y="1412776"/>
            <a:ext cx="8229600" cy="494573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  <a:buClrTx/>
            </a:pPr>
            <a:r>
              <a:rPr lang="it-IT" sz="2400" b="1" dirty="0">
                <a:latin typeface="High Tower Text" panose="02040502050506030303" pitchFamily="18" charset="0"/>
              </a:rPr>
              <a:t>160</a:t>
            </a:r>
            <a:r>
              <a:rPr lang="it-IT" sz="2400" dirty="0">
                <a:latin typeface="High Tower Text" panose="02040502050506030303" pitchFamily="18" charset="0"/>
              </a:rPr>
              <a:t> corpus – area Piccarda (NE Francia)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  <a:buClrTx/>
            </a:pPr>
            <a:r>
              <a:rPr lang="it-IT" sz="2400" i="1" dirty="0">
                <a:latin typeface="High Tower Text" panose="02040502050506030303" pitchFamily="18" charset="0"/>
              </a:rPr>
              <a:t>Contes à rire en vers</a:t>
            </a:r>
            <a:r>
              <a:rPr lang="it-IT" sz="2400" dirty="0">
                <a:latin typeface="High Tower Text" panose="02040502050506030303" pitchFamily="18" charset="0"/>
              </a:rPr>
              <a:t> (Joseph Bédier)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buClrTx/>
            </a:pPr>
            <a:r>
              <a:rPr lang="it-IT" sz="2400" dirty="0">
                <a:latin typeface="High Tower Text" panose="02040502050506030303" pitchFamily="18" charset="0"/>
              </a:rPr>
              <a:t>Teorie sull’origine: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it-IT" sz="2400" dirty="0">
                <a:solidFill>
                  <a:schemeClr val="accent2"/>
                </a:solidFill>
                <a:latin typeface="High Tower Text" panose="02040502050506030303" pitchFamily="18" charset="0"/>
              </a:rPr>
              <a:t>            </a:t>
            </a:r>
            <a:r>
              <a:rPr lang="it-IT" sz="2400" dirty="0" smtClean="0">
                <a:solidFill>
                  <a:schemeClr val="accent2"/>
                </a:solidFill>
                <a:latin typeface="High Tower Text" panose="02040502050506030303" pitchFamily="18" charset="0"/>
              </a:rPr>
              <a:t>- </a:t>
            </a:r>
            <a:r>
              <a:rPr lang="it-IT" sz="2400" dirty="0">
                <a:solidFill>
                  <a:schemeClr val="accent2"/>
                </a:solidFill>
                <a:latin typeface="High Tower Text" panose="02040502050506030303" pitchFamily="18" charset="0"/>
              </a:rPr>
              <a:t>pubblico borghese (Bédier) </a:t>
            </a:r>
          </a:p>
          <a:p>
            <a:pPr marL="109728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it-IT" sz="2400" dirty="0">
                <a:solidFill>
                  <a:schemeClr val="accent2"/>
                </a:solidFill>
                <a:latin typeface="High Tower Text" panose="02040502050506030303" pitchFamily="18" charset="0"/>
              </a:rPr>
              <a:t>            - aristocratico (Nykrog)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buClrTx/>
            </a:pPr>
            <a:r>
              <a:rPr lang="it-IT" sz="2400" dirty="0">
                <a:latin typeface="High Tower Text" panose="02040502050506030303" pitchFamily="18" charset="0"/>
              </a:rPr>
              <a:t>Forte matrice clericale </a:t>
            </a:r>
          </a:p>
          <a:p>
            <a:pPr marL="402336" lvl="1" indent="0" algn="just">
              <a:lnSpc>
                <a:spcPct val="120000"/>
              </a:lnSpc>
              <a:spcAft>
                <a:spcPts val="1800"/>
              </a:spcAft>
              <a:buNone/>
            </a:pPr>
            <a:r>
              <a:rPr lang="it-IT" sz="2400" dirty="0">
                <a:latin typeface="High Tower Text" panose="02040502050506030303" pitchFamily="18" charset="0"/>
              </a:rPr>
              <a:t>      </a:t>
            </a:r>
            <a:r>
              <a:rPr lang="it-IT" sz="2400" dirty="0" smtClean="0">
                <a:latin typeface="High Tower Text" panose="02040502050506030303" pitchFamily="18" charset="0"/>
              </a:rPr>
              <a:t>- </a:t>
            </a:r>
            <a:r>
              <a:rPr lang="it-IT" sz="2400" dirty="0">
                <a:latin typeface="High Tower Text" panose="02040502050506030303" pitchFamily="18" charset="0"/>
              </a:rPr>
              <a:t>autori provengono dai ranghi del clero = cultura delle scuole</a:t>
            </a:r>
          </a:p>
          <a:p>
            <a:pPr algn="just">
              <a:lnSpc>
                <a:spcPct val="120000"/>
              </a:lnSpc>
              <a:spcAft>
                <a:spcPts val="2400"/>
              </a:spcAft>
              <a:buClrTx/>
            </a:pPr>
            <a:r>
              <a:rPr lang="it-IT" sz="2400" dirty="0">
                <a:latin typeface="High Tower Text" panose="02040502050506030303" pitchFamily="18" charset="0"/>
              </a:rPr>
              <a:t>Preti malvisti, ma </a:t>
            </a:r>
            <a:r>
              <a:rPr lang="it-IT" sz="2400" dirty="0" smtClean="0">
                <a:latin typeface="High Tower Text" panose="02040502050506030303" pitchFamily="18" charset="0"/>
              </a:rPr>
              <a:t>non i </a:t>
            </a:r>
            <a:r>
              <a:rPr lang="it-IT" sz="2400" i="1" dirty="0">
                <a:latin typeface="High Tower Text" panose="02040502050506030303" pitchFamily="18" charset="0"/>
              </a:rPr>
              <a:t>clercs</a:t>
            </a:r>
            <a:r>
              <a:rPr lang="it-IT" sz="2400" dirty="0">
                <a:latin typeface="High Tower Text" panose="02040502050506030303" pitchFamily="18" charset="0"/>
              </a:rPr>
              <a:t> (‘chierici’, cioè gli studenti e gli intellettuali</a:t>
            </a:r>
            <a:r>
              <a:rPr lang="it-IT" sz="2400" dirty="0" smtClean="0">
                <a:latin typeface="High Tower Text" panose="02040502050506030303" pitchFamily="18" charset="0"/>
              </a:rPr>
              <a:t>)</a:t>
            </a:r>
            <a:endParaRPr lang="it-IT" sz="24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37322" y="744071"/>
            <a:ext cx="8311142" cy="52468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cap="small" dirty="0" smtClean="0">
                <a:latin typeface="Centaur" panose="02030504050205020304" pitchFamily="18" charset="0"/>
              </a:rPr>
              <a:t>a.  </a:t>
            </a:r>
            <a:r>
              <a:rPr lang="it-IT" b="1" dirty="0" smtClean="0">
                <a:latin typeface="Centaur" panose="02030504050205020304" pitchFamily="18" charset="0"/>
              </a:rPr>
              <a:t>Caratteristiche</a:t>
            </a:r>
            <a:endParaRPr lang="it-IT" b="1" dirty="0">
              <a:latin typeface="Centaur" panose="020305040502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52928" cy="50405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i.  Cultura </a:t>
            </a:r>
            <a:r>
              <a:rPr lang="it-IT" sz="2800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clericale e misoginia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478087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  <a:buClrTx/>
            </a:pPr>
            <a:r>
              <a:rPr lang="it-IT" sz="2600" dirty="0">
                <a:latin typeface="High Tower Text" panose="02040502050506030303" pitchFamily="18" charset="0"/>
              </a:rPr>
              <a:t>Donna ingannatrice – triangolo erotico, marito tradito:</a:t>
            </a:r>
          </a:p>
          <a:p>
            <a:pPr lvl="2" algn="just"/>
            <a:r>
              <a:rPr lang="it-IT" sz="2600" i="1" dirty="0">
                <a:latin typeface="High Tower Text" panose="02040502050506030303" pitchFamily="18" charset="0"/>
              </a:rPr>
              <a:t>Bourgeoise d’Orléans</a:t>
            </a:r>
            <a:r>
              <a:rPr lang="it-IT" sz="2600" dirty="0">
                <a:latin typeface="High Tower Text" panose="02040502050506030303" pitchFamily="18" charset="0"/>
              </a:rPr>
              <a:t> - malmenato: </a:t>
            </a:r>
            <a:r>
              <a:rPr lang="it-IT" sz="2600" i="1" dirty="0">
                <a:latin typeface="High Tower Text" panose="02040502050506030303" pitchFamily="18" charset="0"/>
              </a:rPr>
              <a:t>mari cocu batu et </a:t>
            </a:r>
            <a:r>
              <a:rPr lang="it-IT" sz="2600" i="1" dirty="0" smtClean="0">
                <a:latin typeface="High Tower Text" panose="02040502050506030303" pitchFamily="18" charset="0"/>
              </a:rPr>
              <a:t>content</a:t>
            </a:r>
            <a:endParaRPr lang="it-IT" sz="2600" i="1" dirty="0">
              <a:latin typeface="High Tower Text" panose="02040502050506030303" pitchFamily="18" charset="0"/>
            </a:endParaRPr>
          </a:p>
          <a:p>
            <a:pPr lvl="2" algn="just"/>
            <a:r>
              <a:rPr lang="it-IT" sz="2600" i="1" dirty="0">
                <a:latin typeface="High Tower Text" panose="02040502050506030303" pitchFamily="18" charset="0"/>
              </a:rPr>
              <a:t>Le vilain de Bailleul</a:t>
            </a:r>
            <a:r>
              <a:rPr lang="it-IT" sz="2600" dirty="0">
                <a:latin typeface="High Tower Text" panose="02040502050506030303" pitchFamily="18" charset="0"/>
              </a:rPr>
              <a:t> di Jean Bodel - tradimento davanti agli occhi del marito </a:t>
            </a:r>
          </a:p>
          <a:p>
            <a:pPr lvl="2" algn="just">
              <a:spcAft>
                <a:spcPts val="1800"/>
              </a:spcAft>
            </a:pPr>
            <a:r>
              <a:rPr lang="it-IT" sz="2600" i="1" dirty="0">
                <a:latin typeface="High Tower Text" panose="02040502050506030303" pitchFamily="18" charset="0"/>
              </a:rPr>
              <a:t>Le chevalier à la robe vermeil</a:t>
            </a:r>
            <a:r>
              <a:rPr lang="it-IT" sz="2600" dirty="0">
                <a:latin typeface="High Tower Text" panose="02040502050506030303" pitchFamily="18" charset="0"/>
              </a:rPr>
              <a:t> – convinto che immagina il </a:t>
            </a:r>
            <a:r>
              <a:rPr lang="it-IT" sz="2600" dirty="0" smtClean="0">
                <a:latin typeface="High Tower Text" panose="02040502050506030303" pitchFamily="18" charset="0"/>
              </a:rPr>
              <a:t>tradimento</a:t>
            </a:r>
            <a:endParaRPr lang="it-IT" sz="2600" dirty="0">
              <a:latin typeface="High Tower Text" panose="02040502050506030303" pitchFamily="18" charset="0"/>
            </a:endParaRPr>
          </a:p>
          <a:p>
            <a:pPr algn="just">
              <a:spcAft>
                <a:spcPts val="600"/>
              </a:spcAft>
              <a:buClrTx/>
            </a:pPr>
            <a:r>
              <a:rPr lang="it-IT" sz="2600" dirty="0">
                <a:latin typeface="High Tower Text" panose="02040502050506030303" pitchFamily="18" charset="0"/>
              </a:rPr>
              <a:t>Mariti violenti quando la donna vuole aver ragione:</a:t>
            </a:r>
          </a:p>
          <a:p>
            <a:pPr lvl="2" algn="just">
              <a:spcAft>
                <a:spcPts val="1800"/>
              </a:spcAft>
            </a:pPr>
            <a:r>
              <a:rPr lang="it-IT" sz="2600" i="1" dirty="0">
                <a:latin typeface="High Tower Text" panose="02040502050506030303" pitchFamily="18" charset="0"/>
              </a:rPr>
              <a:t>Dame escoilliée, Le</a:t>
            </a:r>
            <a:r>
              <a:rPr lang="it-IT" sz="2600" dirty="0">
                <a:latin typeface="High Tower Text" panose="02040502050506030303" pitchFamily="18" charset="0"/>
              </a:rPr>
              <a:t> </a:t>
            </a:r>
            <a:r>
              <a:rPr lang="it-IT" sz="2600" i="1" dirty="0">
                <a:latin typeface="High Tower Text" panose="02040502050506030303" pitchFamily="18" charset="0"/>
              </a:rPr>
              <a:t>Vilain mire,</a:t>
            </a:r>
            <a:r>
              <a:rPr lang="it-IT" sz="2600" dirty="0">
                <a:latin typeface="High Tower Text" panose="02040502050506030303" pitchFamily="18" charset="0"/>
              </a:rPr>
              <a:t> </a:t>
            </a:r>
            <a:r>
              <a:rPr lang="it-IT" sz="2600" i="1" dirty="0">
                <a:latin typeface="High Tower Text" panose="02040502050506030303" pitchFamily="18" charset="0"/>
              </a:rPr>
              <a:t>Le pré tondu</a:t>
            </a:r>
            <a:r>
              <a:rPr lang="it-IT" sz="2600" dirty="0">
                <a:latin typeface="High Tower Text" panose="02040502050506030303" pitchFamily="18" charset="0"/>
              </a:rPr>
              <a:t> </a:t>
            </a:r>
          </a:p>
          <a:p>
            <a:pPr algn="just">
              <a:spcAft>
                <a:spcPts val="2400"/>
              </a:spcAft>
              <a:buClrTx/>
            </a:pPr>
            <a:r>
              <a:rPr lang="it-IT" sz="2600" dirty="0">
                <a:latin typeface="High Tower Text" panose="02040502050506030303" pitchFamily="18" charset="0"/>
              </a:rPr>
              <a:t>La donna parla troppo e inutilmente, sessualmente attiva, mai contenta del </a:t>
            </a:r>
            <a:r>
              <a:rPr lang="it-IT" sz="2600" dirty="0" smtClean="0">
                <a:latin typeface="High Tower Text" panose="02040502050506030303" pitchFamily="18" charset="0"/>
              </a:rPr>
              <a:t>marito</a:t>
            </a:r>
            <a:endParaRPr lang="it-IT" sz="26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ii.  Cultura </a:t>
            </a:r>
            <a:r>
              <a:rPr lang="it-IT" sz="2800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popolare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C. W. Bynum, </a:t>
            </a:r>
            <a:r>
              <a:rPr lang="it-IT" sz="2200" i="1" dirty="0">
                <a:latin typeface="High Tower Text" panose="02040502050506030303" pitchFamily="18" charset="0"/>
              </a:rPr>
              <a:t>Sacro convivio, sacro digiuno</a:t>
            </a:r>
            <a:r>
              <a:rPr lang="it-IT" sz="2200" dirty="0">
                <a:latin typeface="High Tower Text" panose="02040502050506030303" pitchFamily="18" charset="0"/>
              </a:rPr>
              <a:t>, la misoginia riflette </a:t>
            </a:r>
            <a:r>
              <a:rPr lang="it-IT" sz="2200" dirty="0" smtClean="0">
                <a:latin typeface="High Tower Text" panose="02040502050506030303" pitchFamily="18" charset="0"/>
              </a:rPr>
              <a:t/>
            </a:r>
            <a:br>
              <a:rPr lang="it-IT" sz="2200" dirty="0" smtClean="0">
                <a:latin typeface="High Tower Text" panose="02040502050506030303" pitchFamily="18" charset="0"/>
              </a:rPr>
            </a:br>
            <a:r>
              <a:rPr lang="it-IT" sz="2200" dirty="0" smtClean="0">
                <a:latin typeface="High Tower Text" panose="02040502050506030303" pitchFamily="18" charset="0"/>
              </a:rPr>
              <a:t>« il </a:t>
            </a:r>
            <a:r>
              <a:rPr lang="it-IT" sz="2200" dirty="0">
                <a:latin typeface="High Tower Text" panose="02040502050506030303" pitchFamily="18" charset="0"/>
              </a:rPr>
              <a:t>timore […] maschile della sessualità femminile in quanto proiezione del timore, sempre maschile, della sessualità </a:t>
            </a:r>
            <a:r>
              <a:rPr lang="it-IT" sz="2200" dirty="0" smtClean="0">
                <a:latin typeface="High Tower Text" panose="02040502050506030303" pitchFamily="18" charset="0"/>
              </a:rPr>
              <a:t/>
            </a:r>
            <a:br>
              <a:rPr lang="it-IT" sz="2200" dirty="0" smtClean="0">
                <a:latin typeface="High Tower Text" panose="02040502050506030303" pitchFamily="18" charset="0"/>
              </a:rPr>
            </a:br>
            <a:r>
              <a:rPr lang="it-IT" sz="2200" dirty="0" smtClean="0">
                <a:latin typeface="High Tower Text" panose="02040502050506030303" pitchFamily="18" charset="0"/>
              </a:rPr>
              <a:t>maschile »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Controllo della donna è razionalizzazione di paure più </a:t>
            </a:r>
            <a:r>
              <a:rPr lang="it-IT" sz="2200" dirty="0" smtClean="0">
                <a:latin typeface="High Tower Text" panose="02040502050506030303" pitchFamily="18" charset="0"/>
              </a:rPr>
              <a:t>profonde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La donna concepisce e conserva la stirpe, ma il concepimento può avvenire in qualsiasi momento -&gt; </a:t>
            </a:r>
            <a:r>
              <a:rPr lang="it-IT" sz="2200" dirty="0" smtClean="0">
                <a:latin typeface="High Tower Text" panose="02040502050506030303" pitchFamily="18" charset="0"/>
              </a:rPr>
              <a:t>controllo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lnSpc>
                <a:spcPct val="120000"/>
              </a:lnSpc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L’uomo teme di essere incapace di inseminare la </a:t>
            </a:r>
            <a:r>
              <a:rPr lang="it-IT" sz="2200" dirty="0" smtClean="0">
                <a:latin typeface="High Tower Text" panose="02040502050506030303" pitchFamily="18" charset="0"/>
              </a:rPr>
              <a:t>donna</a:t>
            </a:r>
            <a:endParaRPr lang="it-IT" sz="2200" dirty="0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  <a:solidFill>
            <a:srgbClr val="D9EBEB">
              <a:alpha val="60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es-ES" sz="3300" b="1" cap="small" dirty="0" err="1" smtClean="0">
                <a:latin typeface="Garamond" panose="02020404030301010803" pitchFamily="18" charset="0"/>
              </a:rPr>
              <a:t>Indice</a:t>
            </a:r>
            <a:endParaRPr lang="es-ES" sz="3300" b="1" cap="small" dirty="0">
              <a:latin typeface="Garamond" panose="020204040303010108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s-ES" sz="3000" cap="small" dirty="0">
                <a:latin typeface="Garamond" panose="02020404030301010803" pitchFamily="18" charset="0"/>
              </a:rPr>
              <a:t>1. </a:t>
            </a:r>
            <a:r>
              <a:rPr lang="es-ES" sz="3000" cap="small" dirty="0" err="1">
                <a:latin typeface="Garamond" panose="02020404030301010803" pitchFamily="18" charset="0"/>
              </a:rPr>
              <a:t>Introduzioni</a:t>
            </a:r>
            <a:endParaRPr lang="es-ES" sz="3000" cap="small" dirty="0">
              <a:latin typeface="Garamond" panose="02020404030301010803" pitchFamily="18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s-ES" sz="3000" cap="small" dirty="0">
                <a:latin typeface="Garamond" panose="02020404030301010803" pitchFamily="18" charset="0"/>
              </a:rPr>
              <a:t>2. </a:t>
            </a:r>
            <a:r>
              <a:rPr lang="es-ES" sz="3000" cap="small" dirty="0" err="1">
                <a:latin typeface="Garamond" panose="02020404030301010803" pitchFamily="18" charset="0"/>
              </a:rPr>
              <a:t>Fonti</a:t>
            </a:r>
            <a:r>
              <a:rPr lang="es-ES" sz="3000" cap="small" dirty="0">
                <a:latin typeface="Garamond" panose="02020404030301010803" pitchFamily="18" charset="0"/>
              </a:rPr>
              <a:t>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s-ES" sz="3000" cap="small" dirty="0">
                <a:latin typeface="Garamond" panose="02020404030301010803" pitchFamily="18" charset="0"/>
              </a:rPr>
              <a:t>3. </a:t>
            </a:r>
            <a:r>
              <a:rPr lang="es-ES" sz="3000" cap="small" dirty="0" err="1">
                <a:latin typeface="Garamond" panose="02020404030301010803" pitchFamily="18" charset="0"/>
              </a:rPr>
              <a:t>Cristianesimo</a:t>
            </a:r>
            <a:r>
              <a:rPr lang="es-ES" sz="3000" cap="small" dirty="0">
                <a:latin typeface="Garamond" panose="02020404030301010803" pitchFamily="18" charset="0"/>
              </a:rPr>
              <a:t>: </a:t>
            </a:r>
          </a:p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a. 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Mito </a:t>
            </a:r>
            <a:r>
              <a:rPr lang="es-E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della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creazione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b. 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S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.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Girolamo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e le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donne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c. 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S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. Isidoro di </a:t>
            </a:r>
            <a:r>
              <a:rPr lang="es-E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Siviglia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Centaur" panose="02030504050205020304" pitchFamily="18" charset="0"/>
            </a:endParaRPr>
          </a:p>
          <a:p>
            <a:pPr marL="109728" indent="0">
              <a:buNone/>
            </a:pPr>
            <a:r>
              <a:rPr lang="it-IT" sz="3000" cap="small" dirty="0">
                <a:latin typeface="Garamond" panose="02020404030301010803" pitchFamily="18" charset="0"/>
              </a:rPr>
              <a:t>4. Scienza e medicina: Galeno e Aristotele</a:t>
            </a:r>
          </a:p>
          <a:p>
            <a:pPr marL="411480" lvl="1" indent="0">
              <a:buNone/>
            </a:pPr>
            <a:r>
              <a:rPr lang="it-IT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a.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 ‘Rivoluzione 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aristotelica’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Centaur" panose="02030504050205020304" pitchFamily="18" charset="0"/>
            </a:endParaRPr>
          </a:p>
          <a:p>
            <a:pPr marL="109728" indent="0">
              <a:buNone/>
            </a:pPr>
            <a:r>
              <a:rPr lang="es-ES" sz="3000" cap="small" dirty="0">
                <a:latin typeface="Garamond" panose="02020404030301010803" pitchFamily="18" charset="0"/>
              </a:rPr>
              <a:t>5. Testi </a:t>
            </a:r>
            <a:r>
              <a:rPr lang="es-ES" sz="3000" cap="small" dirty="0" smtClean="0">
                <a:latin typeface="Garamond" panose="02020404030301010803" pitchFamily="18" charset="0"/>
              </a:rPr>
              <a:t>contro </a:t>
            </a:r>
            <a:r>
              <a:rPr lang="es-ES" sz="3000" cap="small" dirty="0">
                <a:latin typeface="Garamond" panose="02020404030301010803" pitchFamily="18" charset="0"/>
              </a:rPr>
              <a:t>le </a:t>
            </a:r>
            <a:r>
              <a:rPr lang="es-ES" sz="3000" cap="small" dirty="0" smtClean="0">
                <a:latin typeface="Garamond" panose="02020404030301010803" pitchFamily="18" charset="0"/>
              </a:rPr>
              <a:t>donne</a:t>
            </a:r>
          </a:p>
          <a:p>
            <a:pPr marL="358775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a.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 Pro e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contro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le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donne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Centaur" panose="02030504050205020304" pitchFamily="18" charset="0"/>
            </a:endParaRPr>
          </a:p>
          <a:p>
            <a:pPr marL="109728" indent="0">
              <a:buNone/>
            </a:pPr>
            <a:endParaRPr lang="es-ES" i="1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68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iii.  Paura </a:t>
            </a:r>
            <a:r>
              <a:rPr lang="it-IT" sz="2800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della prestazione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V. Propp, </a:t>
            </a:r>
            <a:r>
              <a:rPr lang="it-IT" sz="2200" i="1" dirty="0">
                <a:latin typeface="High Tower Text" panose="02040502050506030303" pitchFamily="18" charset="0"/>
              </a:rPr>
              <a:t>Morfologia della fiaba </a:t>
            </a:r>
            <a:r>
              <a:rPr lang="it-IT" sz="2200" dirty="0">
                <a:latin typeface="High Tower Text" panose="02040502050506030303" pitchFamily="18" charset="0"/>
              </a:rPr>
              <a:t>- primo rapporto - donna domata con la forza per evitare castrazione o uccisione - </a:t>
            </a:r>
            <a:r>
              <a:rPr lang="it-IT" sz="2200" b="1" dirty="0">
                <a:latin typeface="High Tower Text" panose="02040502050506030303" pitchFamily="18" charset="0"/>
              </a:rPr>
              <a:t>vagina </a:t>
            </a:r>
            <a:r>
              <a:rPr lang="it-IT" sz="2200" b="1" dirty="0" smtClean="0">
                <a:latin typeface="High Tower Text" panose="02040502050506030303" pitchFamily="18" charset="0"/>
              </a:rPr>
              <a:t>dentata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600"/>
              </a:spcAft>
              <a:buClrTx/>
            </a:pPr>
            <a:r>
              <a:rPr lang="it-IT" sz="2200" i="1" dirty="0" smtClean="0">
                <a:latin typeface="High Tower Text" panose="02040502050506030303" pitchFamily="18" charset="0"/>
              </a:rPr>
              <a:t>Le </a:t>
            </a:r>
            <a:r>
              <a:rPr lang="it-IT" sz="2200" i="1" dirty="0">
                <a:latin typeface="High Tower Text" panose="02040502050506030303" pitchFamily="18" charset="0"/>
              </a:rPr>
              <a:t>jugement des cons</a:t>
            </a:r>
            <a:r>
              <a:rPr lang="it-IT" sz="2200" dirty="0">
                <a:latin typeface="High Tower Text" panose="02040502050506030303" pitchFamily="18" charset="0"/>
              </a:rPr>
              <a:t>, domanda a tre sorelle:</a:t>
            </a:r>
          </a:p>
          <a:p>
            <a:pPr lvl="1" algn="just">
              <a:spcAft>
                <a:spcPts val="12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	</a:t>
            </a:r>
            <a:r>
              <a:rPr lang="it-IT" sz="2200" dirty="0" smtClean="0">
                <a:latin typeface="High Tower Text" panose="02040502050506030303" pitchFamily="18" charset="0"/>
              </a:rPr>
              <a:t>« Qui </a:t>
            </a:r>
            <a:r>
              <a:rPr lang="it-IT" sz="2200" dirty="0">
                <a:latin typeface="High Tower Text" panose="02040502050506030303" pitchFamily="18" charset="0"/>
              </a:rPr>
              <a:t>est ainsnez, vous ou vos con</a:t>
            </a:r>
            <a:r>
              <a:rPr lang="it-IT" sz="2200" dirty="0" smtClean="0">
                <a:latin typeface="High Tower Text" panose="02040502050506030303" pitchFamily="18" charset="0"/>
              </a:rPr>
              <a:t>?</a:t>
            </a:r>
            <a:r>
              <a:rPr lang="fr-BE" sz="2200" dirty="0" smtClean="0">
                <a:latin typeface="High Tower Text" panose="02040502050506030303" pitchFamily="18" charset="0"/>
              </a:rPr>
              <a:t> »</a:t>
            </a:r>
            <a:r>
              <a:rPr lang="it-IT" sz="2200" dirty="0" smtClean="0">
                <a:latin typeface="High Tower Text" panose="02040502050506030303" pitchFamily="18" charset="0"/>
              </a:rPr>
              <a:t> </a:t>
            </a:r>
            <a:r>
              <a:rPr lang="it-IT" sz="2200" dirty="0">
                <a:latin typeface="High Tower Text" panose="02040502050506030303" pitchFamily="18" charset="0"/>
              </a:rPr>
              <a:t>(Montaiglon-Raynaud, V 122, v. 119)</a:t>
            </a:r>
          </a:p>
          <a:p>
            <a:pPr marL="627063" lvl="1" indent="0" algn="just">
              <a:spcAft>
                <a:spcPts val="2400"/>
              </a:spcAft>
              <a:buNone/>
            </a:pPr>
            <a:r>
              <a:rPr lang="it-IT" sz="2200" dirty="0" smtClean="0">
                <a:latin typeface="High Tower Text" panose="02040502050506030303" pitchFamily="18" charset="0"/>
              </a:rPr>
              <a:t>La </a:t>
            </a:r>
            <a:r>
              <a:rPr lang="it-IT" sz="2200" dirty="0">
                <a:latin typeface="High Tower Text" panose="02040502050506030303" pitchFamily="18" charset="0"/>
              </a:rPr>
              <a:t>prima: </a:t>
            </a:r>
            <a:r>
              <a:rPr lang="it-IT" sz="2200" dirty="0" smtClean="0">
                <a:latin typeface="High Tower Text" panose="02040502050506030303" pitchFamily="18" charset="0"/>
              </a:rPr>
              <a:t>« Que </a:t>
            </a:r>
            <a:r>
              <a:rPr lang="it-IT" sz="2200" dirty="0">
                <a:latin typeface="High Tower Text" panose="02040502050506030303" pitchFamily="18" charset="0"/>
              </a:rPr>
              <a:t>j’ai les danz et granz et lons, / Et mes cons n’en a encor </a:t>
            </a:r>
            <a:r>
              <a:rPr lang="it-IT" sz="2200" dirty="0" smtClean="0">
                <a:latin typeface="High Tower Text" panose="02040502050506030303" pitchFamily="18" charset="0"/>
              </a:rPr>
              <a:t>nus » </a:t>
            </a:r>
            <a:r>
              <a:rPr lang="it-IT" sz="2200" dirty="0">
                <a:latin typeface="High Tower Text" panose="02040502050506030303" pitchFamily="18" charset="0"/>
              </a:rPr>
              <a:t>(vv. 34-35 ‘perché io ho i denti grandi e lunghi, ma la mia fica non li ha ancora</a:t>
            </a:r>
            <a:r>
              <a:rPr lang="it-IT" sz="2200" dirty="0" smtClean="0">
                <a:latin typeface="High Tower Text" panose="02040502050506030303" pitchFamily="18" charset="0"/>
              </a:rPr>
              <a:t>’)</a:t>
            </a:r>
            <a:endParaRPr lang="it-IT" sz="2200" dirty="0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44071"/>
            <a:ext cx="8229600" cy="524689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iv.  Scegliere </a:t>
            </a:r>
            <a:r>
              <a:rPr lang="it-IT" sz="2800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il male minore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pPr lvl="1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sz="2200" dirty="0">
                <a:latin typeface="High Tower Text" panose="02040502050506030303" pitchFamily="18" charset="0"/>
              </a:rPr>
              <a:t>La più piccola: </a:t>
            </a:r>
          </a:p>
          <a:p>
            <a:pPr lvl="1" algn="just">
              <a:spcAft>
                <a:spcPts val="24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	</a:t>
            </a:r>
            <a:r>
              <a:rPr lang="it-IT" sz="2200" dirty="0" smtClean="0">
                <a:latin typeface="High Tower Text" panose="02040502050506030303" pitchFamily="18" charset="0"/>
              </a:rPr>
              <a:t>« De </a:t>
            </a:r>
            <a:r>
              <a:rPr lang="it-IT" sz="2200" dirty="0">
                <a:latin typeface="High Tower Text" panose="02040502050506030303" pitchFamily="18" charset="0"/>
              </a:rPr>
              <a:t>la mamele sui sevrée, / Mes cons a la goule baée: / Jones est, si veut </a:t>
            </a:r>
            <a:r>
              <a:rPr lang="it-IT" sz="2200" dirty="0" smtClean="0">
                <a:latin typeface="High Tower Text" panose="02040502050506030303" pitchFamily="18" charset="0"/>
              </a:rPr>
              <a:t>aletier » </a:t>
            </a:r>
            <a:r>
              <a:rPr lang="it-IT" sz="2200" dirty="0">
                <a:latin typeface="High Tower Text" panose="02040502050506030303" pitchFamily="18" charset="0"/>
              </a:rPr>
              <a:t>(vv. 149-151: ‘Io sono svezzata dal seno, la mia fica ha la bocca spalancata: è giovane e vuole ancora latte</a:t>
            </a:r>
            <a:r>
              <a:rPr lang="it-IT" sz="2200" dirty="0" smtClean="0">
                <a:latin typeface="High Tower Text" panose="02040502050506030303" pitchFamily="18" charset="0"/>
              </a:rPr>
              <a:t>’)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spcAft>
                <a:spcPts val="24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	</a:t>
            </a:r>
            <a:r>
              <a:rPr lang="it-IT" sz="2200" dirty="0" smtClean="0">
                <a:latin typeface="High Tower Text" panose="02040502050506030303" pitchFamily="18" charset="0"/>
              </a:rPr>
              <a:t>L’uomo </a:t>
            </a:r>
            <a:r>
              <a:rPr lang="it-IT" sz="2200" dirty="0">
                <a:latin typeface="High Tower Text" panose="02040502050506030303" pitchFamily="18" charset="0"/>
              </a:rPr>
              <a:t>sceglie questa perché sembra meno pericolosa – non diventa </a:t>
            </a:r>
            <a:r>
              <a:rPr lang="it-IT" sz="2200" b="1" dirty="0">
                <a:latin typeface="High Tower Text" panose="02040502050506030303" pitchFamily="18" charset="0"/>
              </a:rPr>
              <a:t>dentata</a:t>
            </a:r>
            <a:r>
              <a:rPr lang="it-IT" sz="2200" dirty="0">
                <a:latin typeface="High Tower Text" panose="02040502050506030303" pitchFamily="18" charset="0"/>
              </a:rPr>
              <a:t>, ma è così?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65459" cy="576064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v.  Paura </a:t>
            </a:r>
            <a:r>
              <a:rPr lang="it-IT" sz="2800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della sessualità femminile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Bocca insaziabile difficile da soddisfare: </a:t>
            </a:r>
            <a:r>
              <a:rPr lang="it-IT" sz="2200" i="1" dirty="0">
                <a:latin typeface="High Tower Text" panose="02040502050506030303" pitchFamily="18" charset="0"/>
              </a:rPr>
              <a:t>La Dame qui aveine demandait pour Morel</a:t>
            </a:r>
            <a:r>
              <a:rPr lang="it-IT" sz="2200" dirty="0">
                <a:latin typeface="High Tower Text" panose="02040502050506030303" pitchFamily="18" charset="0"/>
              </a:rPr>
              <a:t>, </a:t>
            </a:r>
            <a:r>
              <a:rPr lang="it-IT" sz="2200" i="1" dirty="0">
                <a:latin typeface="High Tower Text" panose="02040502050506030303" pitchFamily="18" charset="0"/>
              </a:rPr>
              <a:t>Porcelet,</a:t>
            </a:r>
            <a:r>
              <a:rPr lang="it-IT" sz="2200" dirty="0">
                <a:latin typeface="High Tower Text" panose="02040502050506030303" pitchFamily="18" charset="0"/>
              </a:rPr>
              <a:t> </a:t>
            </a:r>
            <a:r>
              <a:rPr lang="it-IT" sz="2200" i="1" dirty="0">
                <a:latin typeface="High Tower Text" panose="02040502050506030303" pitchFamily="18" charset="0"/>
              </a:rPr>
              <a:t>Le vallet aus .XII. </a:t>
            </a:r>
            <a:r>
              <a:rPr lang="it-IT" sz="2200" i="1" dirty="0" smtClean="0">
                <a:latin typeface="High Tower Text" panose="02040502050506030303" pitchFamily="18" charset="0"/>
              </a:rPr>
              <a:t>Fames</a:t>
            </a:r>
            <a:endParaRPr lang="it-IT" sz="2200" i="1" dirty="0">
              <a:latin typeface="High Tower Text" panose="02040502050506030303" pitchFamily="18" charset="0"/>
            </a:endParaRPr>
          </a:p>
          <a:p>
            <a:pPr algn="just">
              <a:spcAft>
                <a:spcPts val="6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Juan </a:t>
            </a:r>
            <a:r>
              <a:rPr lang="it-IT" sz="2200" dirty="0">
                <a:latin typeface="High Tower Text" panose="02040502050506030303" pitchFamily="18" charset="0"/>
              </a:rPr>
              <a:t>Ruiz, </a:t>
            </a:r>
            <a:r>
              <a:rPr lang="it-IT" sz="2200" i="1" dirty="0">
                <a:latin typeface="High Tower Text" panose="02040502050506030303" pitchFamily="18" charset="0"/>
              </a:rPr>
              <a:t>Libro de buen amor: </a:t>
            </a:r>
          </a:p>
          <a:p>
            <a:pPr marL="109728" indent="0" algn="just">
              <a:spcAft>
                <a:spcPts val="1800"/>
              </a:spcAft>
              <a:buNone/>
            </a:pPr>
            <a:r>
              <a:rPr lang="it-IT" sz="2200" i="1" dirty="0" smtClean="0">
                <a:solidFill>
                  <a:schemeClr val="accent2"/>
                </a:solidFill>
                <a:latin typeface="High Tower Text" panose="02040502050506030303" pitchFamily="18" charset="0"/>
              </a:rPr>
              <a:t>	Enxienplo </a:t>
            </a:r>
            <a:r>
              <a:rPr lang="it-IT" sz="2200" i="1" dirty="0">
                <a:solidFill>
                  <a:schemeClr val="accent2"/>
                </a:solidFill>
                <a:latin typeface="High Tower Text" panose="02040502050506030303" pitchFamily="18" charset="0"/>
              </a:rPr>
              <a:t>del garçón que quería casar con tres </a:t>
            </a:r>
            <a:r>
              <a:rPr lang="it-IT" sz="2200" i="1" dirty="0" smtClean="0">
                <a:solidFill>
                  <a:schemeClr val="accent2"/>
                </a:solidFill>
                <a:latin typeface="High Tower Text" panose="02040502050506030303" pitchFamily="18" charset="0"/>
              </a:rPr>
              <a:t>mugeres</a:t>
            </a:r>
            <a:endParaRPr lang="it-IT" sz="2200" dirty="0">
              <a:solidFill>
                <a:schemeClr val="accent2"/>
              </a:solidFill>
              <a:latin typeface="High Tower Text" panose="02040502050506030303" pitchFamily="18" charset="0"/>
            </a:endParaRPr>
          </a:p>
          <a:p>
            <a:pPr algn="just">
              <a:spcAft>
                <a:spcPts val="24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L’uomo </a:t>
            </a:r>
            <a:r>
              <a:rPr lang="it-IT" sz="2200" dirty="0">
                <a:latin typeface="High Tower Text" panose="02040502050506030303" pitchFamily="18" charset="0"/>
              </a:rPr>
              <a:t>ha paura delle donne con esperienza sessuale – le </a:t>
            </a:r>
            <a:r>
              <a:rPr lang="it-IT" sz="2200" b="1" dirty="0">
                <a:latin typeface="High Tower Text" panose="02040502050506030303" pitchFamily="18" charset="0"/>
              </a:rPr>
              <a:t>vedove</a:t>
            </a:r>
            <a:r>
              <a:rPr lang="it-IT" sz="2200" dirty="0">
                <a:latin typeface="High Tower Text" panose="02040502050506030303" pitchFamily="18" charset="0"/>
              </a:rPr>
              <a:t> e le </a:t>
            </a:r>
            <a:r>
              <a:rPr lang="it-IT" sz="2200" b="1" dirty="0">
                <a:latin typeface="High Tower Text" panose="02040502050506030303" pitchFamily="18" charset="0"/>
              </a:rPr>
              <a:t>vecchie</a:t>
            </a:r>
            <a:r>
              <a:rPr lang="it-IT" sz="2200" dirty="0">
                <a:latin typeface="High Tower Text" panose="02040502050506030303" pitchFamily="18" charset="0"/>
              </a:rPr>
              <a:t>, che sfuggono anche al suo controllo – donne </a:t>
            </a:r>
            <a:r>
              <a:rPr lang="it-IT" sz="2200" dirty="0" smtClean="0">
                <a:latin typeface="High Tower Text" panose="02040502050506030303" pitchFamily="18" charset="0"/>
              </a:rPr>
              <a:t>sole</a:t>
            </a:r>
            <a:endParaRPr lang="it-IT" sz="22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1522902"/>
            <a:ext cx="2736304" cy="50405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i.  La </a:t>
            </a:r>
            <a:r>
              <a:rPr lang="it-IT" sz="2800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vedova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132856"/>
            <a:ext cx="8352928" cy="4945736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Gautier le Leu, </a:t>
            </a:r>
            <a:r>
              <a:rPr lang="it-IT" sz="2200" i="1" dirty="0">
                <a:latin typeface="High Tower Text" panose="02040502050506030303" pitchFamily="18" charset="0"/>
              </a:rPr>
              <a:t>La veuve</a:t>
            </a:r>
            <a:r>
              <a:rPr lang="it-IT" sz="2200" dirty="0">
                <a:latin typeface="High Tower Text" panose="02040502050506030303" pitchFamily="18" charset="0"/>
              </a:rPr>
              <a:t> – tema della ‘matrona di Efeso’ (</a:t>
            </a:r>
            <a:r>
              <a:rPr lang="it-IT" sz="2200" i="1" dirty="0">
                <a:latin typeface="High Tower Text" panose="02040502050506030303" pitchFamily="18" charset="0"/>
              </a:rPr>
              <a:t>Cele qui se fist foutre sur la tombe de son mari </a:t>
            </a:r>
            <a:r>
              <a:rPr lang="it-IT" sz="2200" dirty="0">
                <a:latin typeface="High Tower Text" panose="02040502050506030303" pitchFamily="18" charset="0"/>
              </a:rPr>
              <a:t>è anche un fabliau</a:t>
            </a:r>
            <a:r>
              <a:rPr lang="it-IT" sz="2200" i="1" dirty="0">
                <a:latin typeface="High Tower Text" panose="02040502050506030303" pitchFamily="18" charset="0"/>
              </a:rPr>
              <a:t>)</a:t>
            </a:r>
            <a:r>
              <a:rPr lang="it-IT" sz="2200" dirty="0">
                <a:latin typeface="High Tower Text" panose="02040502050506030303" pitchFamily="18" charset="0"/>
              </a:rPr>
              <a:t> – vedova che vuole subito sesso:</a:t>
            </a:r>
          </a:p>
          <a:p>
            <a:pPr algn="just">
              <a:buNone/>
            </a:pPr>
            <a:r>
              <a:rPr lang="it-IT" sz="2200" dirty="0">
                <a:latin typeface="High Tower Text" panose="02040502050506030303" pitchFamily="18" charset="0"/>
              </a:rPr>
              <a:t> </a:t>
            </a:r>
            <a:r>
              <a:rPr lang="fr-FR" sz="2200" dirty="0">
                <a:latin typeface="High Tower Text" panose="02040502050506030303" pitchFamily="18" charset="0"/>
              </a:rPr>
              <a:t>		mais li dame est en </a:t>
            </a:r>
            <a:r>
              <a:rPr lang="fr-FR" sz="2200" dirty="0" err="1">
                <a:latin typeface="High Tower Text" panose="02040502050506030303" pitchFamily="18" charset="0"/>
              </a:rPr>
              <a:t>altre</a:t>
            </a:r>
            <a:r>
              <a:rPr lang="fr-FR" sz="2200" dirty="0">
                <a:latin typeface="High Tower Text" panose="02040502050506030303" pitchFamily="18" charset="0"/>
              </a:rPr>
              <a:t> point.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buNone/>
            </a:pPr>
            <a:r>
              <a:rPr lang="fr-FR" sz="2200" dirty="0">
                <a:latin typeface="High Tower Text" panose="02040502050506030303" pitchFamily="18" charset="0"/>
              </a:rPr>
              <a:t>		Une </a:t>
            </a:r>
            <a:r>
              <a:rPr lang="fr-FR" sz="2200" dirty="0" err="1">
                <a:latin typeface="High Tower Text" panose="02040502050506030303" pitchFamily="18" charset="0"/>
              </a:rPr>
              <a:t>dolçors</a:t>
            </a:r>
            <a:r>
              <a:rPr lang="fr-FR" sz="2200" dirty="0">
                <a:latin typeface="High Tower Text" panose="02040502050506030303" pitchFamily="18" charset="0"/>
              </a:rPr>
              <a:t> al </a:t>
            </a:r>
            <a:r>
              <a:rPr lang="fr-FR" sz="2200" dirty="0" err="1">
                <a:latin typeface="High Tower Text" panose="02040502050506030303" pitchFamily="18" charset="0"/>
              </a:rPr>
              <a:t>cuer</a:t>
            </a:r>
            <a:r>
              <a:rPr lang="fr-FR" sz="2200" dirty="0">
                <a:latin typeface="High Tower Text" panose="02040502050506030303" pitchFamily="18" charset="0"/>
              </a:rPr>
              <a:t> li point,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buNone/>
            </a:pPr>
            <a:r>
              <a:rPr lang="fr-FR" sz="2200" dirty="0">
                <a:latin typeface="High Tower Text" panose="02040502050506030303" pitchFamily="18" charset="0"/>
              </a:rPr>
              <a:t>		qui le </a:t>
            </a:r>
            <a:r>
              <a:rPr lang="fr-FR" sz="2200" dirty="0" err="1">
                <a:latin typeface="High Tower Text" panose="02040502050506030303" pitchFamily="18" charset="0"/>
              </a:rPr>
              <a:t>soslieve</a:t>
            </a:r>
            <a:r>
              <a:rPr lang="fr-FR" sz="2200" dirty="0">
                <a:latin typeface="High Tower Text" panose="02040502050506030303" pitchFamily="18" charset="0"/>
              </a:rPr>
              <a:t> en contremont;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buNone/>
            </a:pPr>
            <a:r>
              <a:rPr lang="fr-FR" sz="2200" dirty="0">
                <a:latin typeface="High Tower Text" panose="02040502050506030303" pitchFamily="18" charset="0"/>
              </a:rPr>
              <a:t>		et li </a:t>
            </a:r>
            <a:r>
              <a:rPr lang="fr-FR" sz="2200" dirty="0" err="1">
                <a:latin typeface="High Tower Text" panose="02040502050506030303" pitchFamily="18" charset="0"/>
              </a:rPr>
              <a:t>doiens</a:t>
            </a:r>
            <a:r>
              <a:rPr lang="fr-FR" sz="2200" dirty="0">
                <a:latin typeface="High Tower Text" panose="02040502050506030303" pitchFamily="18" charset="0"/>
              </a:rPr>
              <a:t> le </a:t>
            </a:r>
            <a:r>
              <a:rPr lang="fr-FR" sz="2200" dirty="0" err="1">
                <a:latin typeface="High Tower Text" panose="02040502050506030303" pitchFamily="18" charset="0"/>
              </a:rPr>
              <a:t>resomont</a:t>
            </a:r>
            <a:r>
              <a:rPr lang="fr-FR" sz="2200" dirty="0">
                <a:latin typeface="High Tower Text" panose="02040502050506030303" pitchFamily="18" charset="0"/>
              </a:rPr>
              <a:t>,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buNone/>
            </a:pPr>
            <a:r>
              <a:rPr lang="fr-FR" sz="2200" dirty="0">
                <a:latin typeface="High Tower Text" panose="02040502050506030303" pitchFamily="18" charset="0"/>
              </a:rPr>
              <a:t>		qui </a:t>
            </a:r>
            <a:r>
              <a:rPr lang="fr-FR" sz="2200" dirty="0" err="1">
                <a:latin typeface="High Tower Text" panose="02040502050506030303" pitchFamily="18" charset="0"/>
              </a:rPr>
              <a:t>desire</a:t>
            </a:r>
            <a:r>
              <a:rPr lang="fr-FR" sz="2200" dirty="0">
                <a:latin typeface="High Tower Text" panose="02040502050506030303" pitchFamily="18" charset="0"/>
              </a:rPr>
              <a:t> à </a:t>
            </a:r>
            <a:r>
              <a:rPr lang="fr-FR" sz="2200" dirty="0" err="1">
                <a:latin typeface="High Tower Text" panose="02040502050506030303" pitchFamily="18" charset="0"/>
              </a:rPr>
              <a:t>mangier</a:t>
            </a:r>
            <a:r>
              <a:rPr lang="fr-FR" sz="2200" dirty="0">
                <a:latin typeface="High Tower Text" panose="02040502050506030303" pitchFamily="18" charset="0"/>
              </a:rPr>
              <a:t> car crue,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buNone/>
            </a:pPr>
            <a:r>
              <a:rPr lang="fr-FR" sz="2200" dirty="0">
                <a:latin typeface="High Tower Text" panose="02040502050506030303" pitchFamily="18" charset="0"/>
              </a:rPr>
              <a:t>		qui n’est de paon ne de grue,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600"/>
              </a:spcAft>
              <a:buNone/>
            </a:pPr>
            <a:r>
              <a:rPr lang="fr-FR" sz="2200" dirty="0">
                <a:latin typeface="High Tower Text" panose="02040502050506030303" pitchFamily="18" charset="0"/>
              </a:rPr>
              <a:t>		</a:t>
            </a:r>
            <a:r>
              <a:rPr lang="fr-FR" sz="2200" dirty="0" err="1">
                <a:latin typeface="High Tower Text" panose="02040502050506030303" pitchFamily="18" charset="0"/>
              </a:rPr>
              <a:t>ains</a:t>
            </a:r>
            <a:r>
              <a:rPr lang="fr-FR" sz="2200" dirty="0">
                <a:latin typeface="High Tower Text" panose="02040502050506030303" pitchFamily="18" charset="0"/>
              </a:rPr>
              <a:t> est de l’</a:t>
            </a:r>
            <a:r>
              <a:rPr lang="fr-FR" sz="2200" dirty="0" err="1">
                <a:latin typeface="High Tower Text" panose="02040502050506030303" pitchFamily="18" charset="0"/>
              </a:rPr>
              <a:t>andolle</a:t>
            </a:r>
            <a:r>
              <a:rPr lang="fr-FR" sz="2200" dirty="0">
                <a:latin typeface="High Tower Text" panose="02040502050506030303" pitchFamily="18" charset="0"/>
              </a:rPr>
              <a:t> pendant.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2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				</a:t>
            </a:r>
            <a:r>
              <a:rPr lang="it-IT" sz="2200" dirty="0" smtClean="0">
                <a:latin typeface="High Tower Text" panose="02040502050506030303" pitchFamily="18" charset="0"/>
              </a:rPr>
              <a:t>(</a:t>
            </a:r>
            <a:r>
              <a:rPr lang="it-IT" sz="2200" dirty="0">
                <a:latin typeface="High Tower Text" panose="02040502050506030303" pitchFamily="18" charset="0"/>
              </a:rPr>
              <a:t>vv. 133-39) </a:t>
            </a:r>
          </a:p>
          <a:p>
            <a:pPr algn="just">
              <a:buNone/>
            </a:pPr>
            <a:r>
              <a:rPr lang="it-IT" sz="2200" dirty="0" smtClean="0">
                <a:latin typeface="High Tower Text" panose="02040502050506030303" pitchFamily="18" charset="0"/>
              </a:rPr>
              <a:t>    ‘</a:t>
            </a:r>
            <a:r>
              <a:rPr lang="it-IT" sz="2200" dirty="0">
                <a:latin typeface="High Tower Text" panose="02040502050506030303" pitchFamily="18" charset="0"/>
              </a:rPr>
              <a:t>ma la dama è in tutt’altro luogo. Un dolce tremito le tocca al cuore, e lo solleva alto alto, e il padrone la richiama: desidera mangiare carne cruda, che non sia di pavone né di gru, ma di quella salsiccia che pende</a:t>
            </a:r>
            <a:r>
              <a:rPr lang="it-IT" sz="2200" dirty="0" smtClean="0">
                <a:latin typeface="High Tower Text" panose="02040502050506030303" pitchFamily="18" charset="0"/>
              </a:rPr>
              <a:t>’</a:t>
            </a:r>
            <a:endParaRPr lang="it-IT" sz="2200" dirty="0">
              <a:latin typeface="High Tower Text" panose="02040502050506030303" pitchFamily="18" charset="0"/>
            </a:endParaRPr>
          </a:p>
          <a:p>
            <a:pPr>
              <a:buNone/>
            </a:pPr>
            <a:endParaRPr lang="it-IT" sz="1600" dirty="0"/>
          </a:p>
          <a:p>
            <a:pPr>
              <a:buNone/>
            </a:pPr>
            <a:endParaRPr lang="it-IT" sz="1600" dirty="0"/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51520" y="764704"/>
            <a:ext cx="8311142" cy="50828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cap="small" dirty="0" smtClean="0">
                <a:latin typeface="Centaur" panose="02030504050205020304" pitchFamily="18" charset="0"/>
              </a:rPr>
              <a:t>b.  </a:t>
            </a:r>
            <a:r>
              <a:rPr lang="it-IT" b="1" dirty="0" smtClean="0">
                <a:latin typeface="Centaur" panose="02030504050205020304" pitchFamily="18" charset="0"/>
              </a:rPr>
              <a:t>Tipologia femminile</a:t>
            </a:r>
            <a:endParaRPr lang="it-IT" b="1" dirty="0">
              <a:latin typeface="Centaur" panose="020305040502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it-IT" i="1" dirty="0" smtClean="0"/>
              <a:t> 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46912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None/>
            </a:pPr>
            <a:r>
              <a:rPr lang="it-IT" dirty="0"/>
              <a:t>	</a:t>
            </a:r>
            <a:r>
              <a:rPr lang="it-IT" sz="2200" dirty="0">
                <a:latin typeface="High Tower Text" panose="02040502050506030303" pitchFamily="18" charset="0"/>
              </a:rPr>
              <a:t>Conclusione:</a:t>
            </a:r>
          </a:p>
          <a:p>
            <a:pPr lvl="1" algn="just">
              <a:buNone/>
            </a:pPr>
            <a:r>
              <a:rPr lang="it-IT" sz="2200" dirty="0">
                <a:latin typeface="High Tower Text" panose="02040502050506030303" pitchFamily="18" charset="0"/>
              </a:rPr>
              <a:t>	</a:t>
            </a:r>
            <a:r>
              <a:rPr lang="it-IT" sz="2200" dirty="0" smtClean="0">
                <a:latin typeface="High Tower Text" panose="02040502050506030303" pitchFamily="18" charset="0"/>
              </a:rPr>
              <a:t>« le </a:t>
            </a:r>
            <a:r>
              <a:rPr lang="it-IT" sz="2200" dirty="0">
                <a:latin typeface="High Tower Text" panose="02040502050506030303" pitchFamily="18" charset="0"/>
              </a:rPr>
              <a:t>saisi par les lubars, / se li done des </a:t>
            </a:r>
            <a:r>
              <a:rPr lang="it-IT" sz="2200" dirty="0" smtClean="0">
                <a:latin typeface="High Tower Text" panose="02040502050506030303" pitchFamily="18" charset="0"/>
              </a:rPr>
              <a:t>esclabars » 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spcAft>
                <a:spcPts val="18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	(‘l’afferra per i fianchi e la scrolla avanti e indietro’) (vv. 511-12)</a:t>
            </a:r>
          </a:p>
          <a:p>
            <a:pPr algn="just">
              <a:buNone/>
            </a:pPr>
            <a:r>
              <a:rPr lang="it-IT" sz="2200" dirty="0">
                <a:latin typeface="High Tower Text" panose="02040502050506030303" pitchFamily="18" charset="0"/>
              </a:rPr>
              <a:t>	</a:t>
            </a:r>
            <a:r>
              <a:rPr lang="it-IT" sz="2200" dirty="0" smtClean="0">
                <a:solidFill>
                  <a:schemeClr val="accent2"/>
                </a:solidFill>
                <a:latin typeface="High Tower Text" panose="02040502050506030303" pitchFamily="18" charset="0"/>
              </a:rPr>
              <a:t>    « dont est il amés et servis, / dont a il tot a son devis » </a:t>
            </a:r>
          </a:p>
          <a:p>
            <a:pPr lvl="1" algn="just">
              <a:spcAft>
                <a:spcPts val="18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	(‘allora lui è amato e servito, allora ha tutto ciò che desidera’) (vv. 555-56</a:t>
            </a:r>
            <a:r>
              <a:rPr lang="it-IT" sz="2200" dirty="0" smtClean="0">
                <a:latin typeface="High Tower Text" panose="02040502050506030303" pitchFamily="18" charset="0"/>
              </a:rPr>
              <a:t>)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buClrTx/>
            </a:pPr>
            <a:r>
              <a:rPr lang="it-IT" sz="2200" dirty="0">
                <a:latin typeface="High Tower Text" panose="02040502050506030303" pitchFamily="18" charset="0"/>
              </a:rPr>
              <a:t>Violenza fisica per riaffermare la virilità </a:t>
            </a:r>
            <a:r>
              <a:rPr lang="it-IT" sz="2200" dirty="0" smtClean="0">
                <a:latin typeface="High Tower Text" panose="02040502050506030303" pitchFamily="18" charset="0"/>
              </a:rPr>
              <a:t>dell’eroe</a:t>
            </a:r>
            <a:endParaRPr lang="it-IT" sz="22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271" y="692696"/>
            <a:ext cx="8247529" cy="576064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ii.  La </a:t>
            </a:r>
            <a:r>
              <a:rPr lang="it-IT" sz="2800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vecchia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7777" y="1412776"/>
            <a:ext cx="8229600" cy="4325112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buClrTx/>
            </a:pPr>
            <a:r>
              <a:rPr lang="it-IT" sz="2200" i="1" dirty="0">
                <a:latin typeface="High Tower Text" panose="02040502050506030303" pitchFamily="18" charset="0"/>
              </a:rPr>
              <a:t>La</a:t>
            </a:r>
            <a:r>
              <a:rPr lang="it-IT" sz="2200" dirty="0">
                <a:latin typeface="High Tower Text" panose="02040502050506030303" pitchFamily="18" charset="0"/>
              </a:rPr>
              <a:t> </a:t>
            </a:r>
            <a:r>
              <a:rPr lang="it-IT" sz="2200" i="1" dirty="0" err="1">
                <a:latin typeface="High Tower Text" panose="02040502050506030303" pitchFamily="18" charset="0"/>
              </a:rPr>
              <a:t>Vieille</a:t>
            </a:r>
            <a:r>
              <a:rPr lang="it-IT" sz="2200" i="1" dirty="0">
                <a:latin typeface="High Tower Text" panose="02040502050506030303" pitchFamily="18" charset="0"/>
              </a:rPr>
              <a:t> </a:t>
            </a:r>
            <a:r>
              <a:rPr lang="it-IT" sz="2200" i="1" dirty="0" err="1">
                <a:latin typeface="High Tower Text" panose="02040502050506030303" pitchFamily="18" charset="0"/>
              </a:rPr>
              <a:t>truande</a:t>
            </a:r>
            <a:r>
              <a:rPr lang="it-IT" sz="2200" dirty="0">
                <a:latin typeface="High Tower Text" panose="02040502050506030303" pitchFamily="18" charset="0"/>
              </a:rPr>
              <a:t> - giovane cortese, senza esperienza sessuale – </a:t>
            </a:r>
            <a:r>
              <a:rPr lang="it-IT" sz="2200" i="1" dirty="0" err="1">
                <a:latin typeface="High Tower Text" panose="02040502050506030303" pitchFamily="18" charset="0"/>
              </a:rPr>
              <a:t>baceler</a:t>
            </a:r>
            <a:r>
              <a:rPr lang="it-IT" sz="2200" i="1" dirty="0">
                <a:latin typeface="High Tower Text" panose="02040502050506030303" pitchFamily="18" charset="0"/>
              </a:rPr>
              <a:t> –</a:t>
            </a:r>
            <a:r>
              <a:rPr lang="it-IT" sz="2200" dirty="0">
                <a:latin typeface="High Tower Text" panose="02040502050506030303" pitchFamily="18" charset="0"/>
              </a:rPr>
              <a:t> deve baciare una vecchia, per evitare di peggio: </a:t>
            </a:r>
          </a:p>
          <a:p>
            <a:pPr lvl="1" algn="just">
              <a:buNone/>
            </a:pPr>
            <a:r>
              <a:rPr lang="it-IT" sz="2200" dirty="0">
                <a:latin typeface="High Tower Text" panose="02040502050506030303" pitchFamily="18" charset="0"/>
              </a:rPr>
              <a:t>	</a:t>
            </a:r>
            <a:r>
              <a:rPr lang="it-IT" sz="2200" dirty="0" smtClean="0">
                <a:latin typeface="High Tower Text" panose="02040502050506030303" pitchFamily="18" charset="0"/>
              </a:rPr>
              <a:t>« Outre </a:t>
            </a:r>
            <a:r>
              <a:rPr lang="it-IT" sz="2200" dirty="0">
                <a:latin typeface="High Tower Text" panose="02040502050506030303" pitchFamily="18" charset="0"/>
              </a:rPr>
              <a:t>l’iaue le porterés, / U, voiant tous, le </a:t>
            </a:r>
            <a:r>
              <a:rPr lang="it-IT" sz="2200" dirty="0" smtClean="0">
                <a:latin typeface="High Tower Text" panose="02040502050506030303" pitchFamily="18" charset="0"/>
              </a:rPr>
              <a:t>fouterés » </a:t>
            </a:r>
            <a:r>
              <a:rPr lang="it-IT" sz="2200" dirty="0">
                <a:latin typeface="High Tower Text" panose="02040502050506030303" pitchFamily="18" charset="0"/>
              </a:rPr>
              <a:t>(vv. 205-6) </a:t>
            </a:r>
          </a:p>
          <a:p>
            <a:pPr lvl="1" algn="just">
              <a:spcAft>
                <a:spcPts val="18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     (‘La porterete oltre l’acqua, altrimenti, davanti a tutti, la fotterete</a:t>
            </a:r>
            <a:r>
              <a:rPr lang="it-IT" sz="2200" dirty="0" smtClean="0">
                <a:latin typeface="High Tower Text" panose="02040502050506030303" pitchFamily="18" charset="0"/>
              </a:rPr>
              <a:t>’)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6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 </a:t>
            </a:r>
            <a:r>
              <a:rPr lang="it-IT" sz="2200" dirty="0" smtClean="0">
                <a:latin typeface="High Tower Text" panose="02040502050506030303" pitchFamily="18" charset="0"/>
              </a:rPr>
              <a:t>La </a:t>
            </a:r>
            <a:r>
              <a:rPr lang="it-IT" sz="2200" dirty="0">
                <a:latin typeface="High Tower Text" panose="02040502050506030303" pitchFamily="18" charset="0"/>
              </a:rPr>
              <a:t>vecchia = iniziazione come la maga nella fiaba, che ha </a:t>
            </a:r>
          </a:p>
          <a:p>
            <a:pPr marL="402336" lvl="1" indent="0" algn="just">
              <a:spcAft>
                <a:spcPts val="2400"/>
              </a:spcAft>
              <a:buNone/>
            </a:pPr>
            <a:r>
              <a:rPr lang="it-IT" sz="2200" dirty="0" smtClean="0">
                <a:latin typeface="High Tower Text" panose="02040502050506030303" pitchFamily="18" charset="0"/>
              </a:rPr>
              <a:t>« carattere </a:t>
            </a:r>
            <a:r>
              <a:rPr lang="it-IT" sz="2200" dirty="0">
                <a:latin typeface="High Tower Text" panose="02040502050506030303" pitchFamily="18" charset="0"/>
              </a:rPr>
              <a:t>fisiologico femminile fortemente sottolineato [ed] è fornita di tutti i contrassegni della maternità. Ma, con tutto ciò, essa non conosce la vita coniugale. È sempre una vecchia, e una vecchia senza </a:t>
            </a:r>
            <a:r>
              <a:rPr lang="it-IT" sz="2200" dirty="0" smtClean="0">
                <a:latin typeface="High Tower Text" panose="02040502050506030303" pitchFamily="18" charset="0"/>
              </a:rPr>
              <a:t>marito » </a:t>
            </a:r>
            <a:r>
              <a:rPr lang="it-IT" sz="2200" dirty="0">
                <a:latin typeface="High Tower Text" panose="02040502050506030303" pitchFamily="18" charset="0"/>
              </a:rPr>
              <a:t>(Propp</a:t>
            </a:r>
            <a:r>
              <a:rPr lang="it-IT" sz="2200" dirty="0" smtClean="0">
                <a:latin typeface="High Tower Text" panose="02040502050506030303" pitchFamily="18" charset="0"/>
              </a:rPr>
              <a:t>)</a:t>
            </a:r>
            <a:endParaRPr lang="it-IT" sz="2200" dirty="0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8235" y="692696"/>
            <a:ext cx="8238565" cy="576064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iii.  La </a:t>
            </a:r>
            <a:r>
              <a:rPr lang="it-IT" sz="2800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vecchia mezzana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5128" y="1484784"/>
            <a:ext cx="8211671" cy="446912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Conosce le donne, inizia l’uomo al sesso – organizza incontri: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sz="2200" dirty="0" smtClean="0">
                <a:latin typeface="High Tower Text" panose="02040502050506030303" pitchFamily="18" charset="0"/>
              </a:rPr>
              <a:t>Auberee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sz="2200" dirty="0">
                <a:latin typeface="High Tower Text" panose="02040502050506030303" pitchFamily="18" charset="0"/>
              </a:rPr>
              <a:t>Hersent nel fabliau </a:t>
            </a:r>
            <a:r>
              <a:rPr lang="it-IT" sz="2200" i="1" dirty="0">
                <a:latin typeface="High Tower Text" panose="02040502050506030303" pitchFamily="18" charset="0"/>
              </a:rPr>
              <a:t>Le prestre </a:t>
            </a:r>
            <a:r>
              <a:rPr lang="it-IT" sz="2200" i="1" dirty="0" smtClean="0">
                <a:latin typeface="High Tower Text" panose="02040502050506030303" pitchFamily="18" charset="0"/>
              </a:rPr>
              <a:t>teint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sz="2200" dirty="0">
                <a:latin typeface="High Tower Text" panose="02040502050506030303" pitchFamily="18" charset="0"/>
              </a:rPr>
              <a:t>Trotaconventos nel </a:t>
            </a:r>
            <a:r>
              <a:rPr lang="it-IT" sz="2200" i="1" dirty="0">
                <a:latin typeface="High Tower Text" panose="02040502050506030303" pitchFamily="18" charset="0"/>
              </a:rPr>
              <a:t>Libro di buen </a:t>
            </a:r>
            <a:r>
              <a:rPr lang="it-IT" sz="2200" i="1" dirty="0" smtClean="0">
                <a:latin typeface="High Tower Text" panose="02040502050506030303" pitchFamily="18" charset="0"/>
              </a:rPr>
              <a:t>amor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sz="2200" dirty="0" smtClean="0">
                <a:latin typeface="High Tower Text" panose="02040502050506030303" pitchFamily="18" charset="0"/>
              </a:rPr>
              <a:t>Celestina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24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Poter </a:t>
            </a:r>
            <a:r>
              <a:rPr lang="it-IT" sz="2200" dirty="0">
                <a:latin typeface="High Tower Text" panose="02040502050506030303" pitchFamily="18" charset="0"/>
              </a:rPr>
              <a:t>di manipolare con l’astuzia, la parola e perfino la </a:t>
            </a:r>
            <a:r>
              <a:rPr lang="it-IT" sz="2200" dirty="0" smtClean="0">
                <a:latin typeface="High Tower Text" panose="02040502050506030303" pitchFamily="18" charset="0"/>
              </a:rPr>
              <a:t>magia</a:t>
            </a:r>
            <a:endParaRPr lang="it-IT" sz="2200" dirty="0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305" y="764704"/>
            <a:ext cx="8256495" cy="504056"/>
          </a:xfrm>
        </p:spPr>
        <p:txBody>
          <a:bodyPr>
            <a:noAutofit/>
          </a:bodyPr>
          <a:lstStyle/>
          <a:p>
            <a:pPr algn="ctr"/>
            <a:r>
              <a:rPr lang="it-IT" sz="2300" b="1" dirty="0" smtClean="0">
                <a:latin typeface="Californian FB" panose="0207040306080B030204" pitchFamily="18" charset="0"/>
                <a:ea typeface="PMingLiU-ExtB" panose="02020500000000000000" pitchFamily="18" charset="-120"/>
              </a:rPr>
              <a:t>Realtà </a:t>
            </a:r>
            <a:r>
              <a:rPr lang="it-IT" sz="2300" b="1" dirty="0">
                <a:latin typeface="Californian FB" panose="0207040306080B030204" pitchFamily="18" charset="0"/>
                <a:ea typeface="PMingLiU-ExtB" panose="02020500000000000000" pitchFamily="18" charset="-120"/>
              </a:rPr>
              <a:t>della </a:t>
            </a:r>
            <a:r>
              <a:rPr lang="it-IT" sz="2300" b="1" i="1" dirty="0">
                <a:latin typeface="Californian FB" panose="0207040306080B030204" pitchFamily="18" charset="0"/>
                <a:ea typeface="PMingLiU-ExtB" panose="02020500000000000000" pitchFamily="18" charset="-120"/>
              </a:rPr>
              <a:t>mezzana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Vecchia mezzana esisteva nelle città medievali - donne sole, nubili o vedove, dovevano lavorare (Auberee, Celestina</a:t>
            </a:r>
            <a:r>
              <a:rPr lang="it-IT" sz="2200" dirty="0" smtClean="0">
                <a:latin typeface="High Tower Text" panose="02040502050506030303" pitchFamily="18" charset="0"/>
              </a:rPr>
              <a:t>)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u="sng" dirty="0" smtClean="0">
                <a:latin typeface="High Tower Text" panose="02040502050506030303" pitchFamily="18" charset="0"/>
              </a:rPr>
              <a:t>Prostitute</a:t>
            </a:r>
            <a:r>
              <a:rPr lang="it-IT" sz="2200" dirty="0" smtClean="0">
                <a:latin typeface="High Tower Text" panose="02040502050506030303" pitchFamily="18" charset="0"/>
              </a:rPr>
              <a:t> </a:t>
            </a:r>
            <a:r>
              <a:rPr lang="it-IT" sz="2200" dirty="0">
                <a:latin typeface="High Tower Text" panose="02040502050506030303" pitchFamily="18" charset="0"/>
              </a:rPr>
              <a:t>– la vecchia non poteva più farlo, ma esperta di sesso e sessualmente matura, poteva fare la </a:t>
            </a:r>
            <a:r>
              <a:rPr lang="it-IT" sz="2200" dirty="0" smtClean="0">
                <a:latin typeface="High Tower Text" panose="02040502050506030303" pitchFamily="18" charset="0"/>
              </a:rPr>
              <a:t>mezzana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L’anziana </a:t>
            </a:r>
            <a:r>
              <a:rPr lang="it-IT" sz="2200" dirty="0">
                <a:latin typeface="High Tower Text" panose="02040502050506030303" pitchFamily="18" charset="0"/>
              </a:rPr>
              <a:t>era anche </a:t>
            </a:r>
            <a:r>
              <a:rPr lang="it-IT" sz="2200" u="sng" dirty="0">
                <a:latin typeface="High Tower Text" panose="02040502050506030303" pitchFamily="18" charset="0"/>
              </a:rPr>
              <a:t>levatrice</a:t>
            </a:r>
            <a:r>
              <a:rPr lang="it-IT" sz="2200" dirty="0">
                <a:latin typeface="High Tower Text" panose="02040502050506030303" pitchFamily="18" charset="0"/>
              </a:rPr>
              <a:t>, mestiere proibito all’uomo – potere sulla vita e la morte del </a:t>
            </a:r>
            <a:r>
              <a:rPr lang="it-IT" sz="2200" dirty="0" smtClean="0">
                <a:latin typeface="High Tower Text" panose="02040502050506030303" pitchFamily="18" charset="0"/>
              </a:rPr>
              <a:t>nascituro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Anziane </a:t>
            </a:r>
            <a:r>
              <a:rPr lang="it-IT" sz="2200" dirty="0">
                <a:latin typeface="High Tower Text" panose="02040502050506030303" pitchFamily="18" charset="0"/>
              </a:rPr>
              <a:t>preparavano farmaci a base di erbe -&gt; pozioni magiche -&gt; </a:t>
            </a:r>
            <a:r>
              <a:rPr lang="it-IT" sz="2200" dirty="0" smtClean="0">
                <a:latin typeface="High Tower Text" panose="02040502050506030303" pitchFamily="18" charset="0"/>
              </a:rPr>
              <a:t>maghe</a:t>
            </a:r>
            <a:endParaRPr lang="it-IT" sz="2200" dirty="0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iv.  Maghe </a:t>
            </a:r>
            <a:r>
              <a:rPr lang="it-IT" sz="2800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e maestre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896544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Maghe e fattucchiere – Trotula e le </a:t>
            </a:r>
            <a:r>
              <a:rPr lang="it-IT" sz="2200" i="1" dirty="0">
                <a:latin typeface="High Tower Text" panose="02040502050506030303" pitchFamily="18" charset="0"/>
              </a:rPr>
              <a:t>mulieres Salernitanae</a:t>
            </a:r>
            <a:r>
              <a:rPr lang="it-IT" sz="2200" dirty="0">
                <a:latin typeface="High Tower Text" panose="02040502050506030303" pitchFamily="18" charset="0"/>
              </a:rPr>
              <a:t>, ma la professione medica escludeva le </a:t>
            </a:r>
            <a:r>
              <a:rPr lang="it-IT" sz="2200" dirty="0" smtClean="0">
                <a:latin typeface="High Tower Text" panose="02040502050506030303" pitchFamily="18" charset="0"/>
              </a:rPr>
              <a:t>donne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Marie </a:t>
            </a:r>
            <a:r>
              <a:rPr lang="it-IT" sz="2200" dirty="0">
                <a:latin typeface="High Tower Text" panose="02040502050506030303" pitchFamily="18" charset="0"/>
              </a:rPr>
              <a:t>de France, </a:t>
            </a:r>
            <a:r>
              <a:rPr lang="it-IT" sz="2200" i="1" dirty="0">
                <a:latin typeface="High Tower Text" panose="02040502050506030303" pitchFamily="18" charset="0"/>
              </a:rPr>
              <a:t>Lai des deus amanz:</a:t>
            </a:r>
            <a:r>
              <a:rPr lang="it-IT" sz="2200" dirty="0">
                <a:latin typeface="High Tower Text" panose="02040502050506030303" pitchFamily="18" charset="0"/>
              </a:rPr>
              <a:t> la zia del protagonista, di Salerno, prepara una </a:t>
            </a:r>
            <a:r>
              <a:rPr lang="it-IT" sz="2200" dirty="0" smtClean="0">
                <a:latin typeface="High Tower Text" panose="02040502050506030303" pitchFamily="18" charset="0"/>
              </a:rPr>
              <a:t>pozione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La </a:t>
            </a:r>
            <a:r>
              <a:rPr lang="it-IT" sz="2200" i="1" dirty="0">
                <a:latin typeface="High Tower Text" panose="02040502050506030303" pitchFamily="18" charset="0"/>
              </a:rPr>
              <a:t>Vieille</a:t>
            </a:r>
            <a:r>
              <a:rPr lang="it-IT" sz="2200" dirty="0">
                <a:latin typeface="High Tower Text" panose="02040502050506030303" pitchFamily="18" charset="0"/>
              </a:rPr>
              <a:t> nel </a:t>
            </a:r>
            <a:r>
              <a:rPr lang="it-IT" sz="2200" i="1" dirty="0">
                <a:latin typeface="High Tower Text" panose="02040502050506030303" pitchFamily="18" charset="0"/>
              </a:rPr>
              <a:t>Roman de la rose</a:t>
            </a:r>
            <a:r>
              <a:rPr lang="it-IT" sz="2200" dirty="0">
                <a:latin typeface="High Tower Text" panose="02040502050506030303" pitchFamily="18" charset="0"/>
              </a:rPr>
              <a:t>  chiamata </a:t>
            </a:r>
            <a:r>
              <a:rPr lang="it-IT" sz="2200" i="1" dirty="0">
                <a:latin typeface="High Tower Text" panose="02040502050506030303" pitchFamily="18" charset="0"/>
              </a:rPr>
              <a:t>mestre</a:t>
            </a:r>
            <a:r>
              <a:rPr lang="it-IT" sz="2200" dirty="0">
                <a:latin typeface="High Tower Text" panose="02040502050506030303" pitchFamily="18" charset="0"/>
              </a:rPr>
              <a:t>, ‘maestro’ – capovolge i topoi misogini e li applica agli </a:t>
            </a:r>
            <a:r>
              <a:rPr lang="it-IT" sz="2200" dirty="0" smtClean="0">
                <a:latin typeface="High Tower Text" panose="02040502050506030303" pitchFamily="18" charset="0"/>
              </a:rPr>
              <a:t>uomini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Accenna </a:t>
            </a:r>
            <a:r>
              <a:rPr lang="it-IT" sz="2200" dirty="0">
                <a:latin typeface="High Tower Text" panose="02040502050506030303" pitchFamily="18" charset="0"/>
              </a:rPr>
              <a:t>a una </a:t>
            </a:r>
            <a:r>
              <a:rPr lang="it-IT" sz="2200" b="1" dirty="0">
                <a:latin typeface="High Tower Text" panose="02040502050506030303" pitchFamily="18" charset="0"/>
              </a:rPr>
              <a:t>difesa</a:t>
            </a:r>
            <a:r>
              <a:rPr lang="it-IT" sz="2200" dirty="0">
                <a:latin typeface="High Tower Text" panose="02040502050506030303" pitchFamily="18" charset="0"/>
              </a:rPr>
              <a:t> della donna attraverso la </a:t>
            </a:r>
            <a:r>
              <a:rPr lang="it-IT" sz="2200" dirty="0" smtClean="0">
                <a:latin typeface="High Tower Text" panose="02040502050506030303" pitchFamily="18" charset="0"/>
              </a:rPr>
              <a:t>misoginia</a:t>
            </a:r>
            <a:endParaRPr lang="it-IT" sz="22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52928" cy="504056"/>
          </a:xfrm>
        </p:spPr>
        <p:txBody>
          <a:bodyPr>
            <a:noAutofit/>
          </a:bodyPr>
          <a:lstStyle/>
          <a:p>
            <a:pPr algn="ctr"/>
            <a:r>
              <a:rPr lang="it-IT" b="1" cap="small" dirty="0" smtClean="0">
                <a:latin typeface="Centaur" panose="02030504050205020304" pitchFamily="18" charset="0"/>
                <a:ea typeface="PMingLiU-ExtB" panose="02020500000000000000" pitchFamily="18" charset="-120"/>
              </a:rPr>
              <a:t>c.  </a:t>
            </a:r>
            <a:r>
              <a:rPr lang="it-IT" b="1" dirty="0" smtClean="0">
                <a:latin typeface="Centaur" panose="02030504050205020304" pitchFamily="18" charset="0"/>
                <a:ea typeface="PMingLiU-ExtB" panose="02020500000000000000" pitchFamily="18" charset="-120"/>
              </a:rPr>
              <a:t>Les </a:t>
            </a:r>
            <a:r>
              <a:rPr lang="it-IT" b="1" dirty="0">
                <a:latin typeface="Centaur" panose="02030504050205020304" pitchFamily="18" charset="0"/>
                <a:ea typeface="PMingLiU-ExtB" panose="02020500000000000000" pitchFamily="18" charset="-120"/>
              </a:rPr>
              <a:t>fabliaux come «spazio» per le donne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ClrTx/>
            </a:pPr>
            <a:r>
              <a:rPr lang="it-IT" sz="2200" i="1" dirty="0">
                <a:latin typeface="High Tower Text" panose="02040502050506030303" pitchFamily="18" charset="0"/>
              </a:rPr>
              <a:t>Jugement des cons:</a:t>
            </a:r>
            <a:r>
              <a:rPr lang="it-IT" sz="2200" dirty="0">
                <a:latin typeface="High Tower Text" panose="02040502050506030303" pitchFamily="18" charset="0"/>
              </a:rPr>
              <a:t> Simon Gaunt:</a:t>
            </a:r>
          </a:p>
          <a:p>
            <a:pPr marL="676656" lvl="2" indent="0" algn="just">
              <a:spcAft>
                <a:spcPts val="1800"/>
              </a:spcAft>
              <a:buNone/>
            </a:pPr>
            <a:r>
              <a:rPr lang="it-IT" sz="2200" dirty="0" smtClean="0">
                <a:latin typeface="High Tower Text" panose="02040502050506030303" pitchFamily="18" charset="0"/>
              </a:rPr>
              <a:t>« Esiste </a:t>
            </a:r>
            <a:r>
              <a:rPr lang="it-IT" sz="2200" dirty="0">
                <a:latin typeface="High Tower Text" panose="02040502050506030303" pitchFamily="18" charset="0"/>
              </a:rPr>
              <a:t>più di un modello del femminile e se l’uomo può scegliere la versione che gli si addice di più, il racconto dimostra che le donne possono manipolare il modo in cui viene percepito e offrire una definizione radicalmente nuova della natura delle </a:t>
            </a:r>
            <a:r>
              <a:rPr lang="it-IT" sz="2200" dirty="0" smtClean="0">
                <a:latin typeface="High Tower Text" panose="02040502050506030303" pitchFamily="18" charset="0"/>
              </a:rPr>
              <a:t>donne »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Fabliaux </a:t>
            </a:r>
            <a:r>
              <a:rPr lang="it-IT" sz="2200" dirty="0">
                <a:latin typeface="High Tower Text" panose="02040502050506030303" pitchFamily="18" charset="0"/>
              </a:rPr>
              <a:t>destabilizzano le categorie della cultura </a:t>
            </a:r>
            <a:r>
              <a:rPr lang="it-IT" sz="2200" dirty="0" smtClean="0">
                <a:latin typeface="High Tower Text" panose="02040502050506030303" pitchFamily="18" charset="0"/>
              </a:rPr>
              <a:t>medievale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Il </a:t>
            </a:r>
            <a:r>
              <a:rPr lang="it-IT" sz="2200" dirty="0">
                <a:latin typeface="High Tower Text" panose="02040502050506030303" pitchFamily="18" charset="0"/>
              </a:rPr>
              <a:t>fabliau come genere </a:t>
            </a:r>
            <a:r>
              <a:rPr lang="it-IT" sz="2200" b="1" dirty="0">
                <a:latin typeface="High Tower Text" panose="02040502050506030303" pitchFamily="18" charset="0"/>
              </a:rPr>
              <a:t>carnevalesco</a:t>
            </a:r>
            <a:r>
              <a:rPr lang="it-IT" sz="2200" dirty="0">
                <a:latin typeface="High Tower Text" panose="02040502050506030303" pitchFamily="18" charset="0"/>
              </a:rPr>
              <a:t> (Bachtin), testi che rovesciano le regole e riflettano cambiamenti </a:t>
            </a:r>
            <a:r>
              <a:rPr lang="it-IT" sz="2200" dirty="0" smtClean="0">
                <a:latin typeface="High Tower Text" panose="02040502050506030303" pitchFamily="18" charset="0"/>
              </a:rPr>
              <a:t>sociali</a:t>
            </a:r>
            <a:endParaRPr lang="it-IT" sz="22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26141"/>
            <a:ext cx="8229600" cy="5848395"/>
          </a:xfrm>
        </p:spPr>
        <p:txBody>
          <a:bodyPr>
            <a:normAutofit fontScale="92500" lnSpcReduction="10000"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s-ES" sz="3000" cap="small" dirty="0" smtClean="0">
                <a:latin typeface="Garamond" panose="02020404030301010803" pitchFamily="18" charset="0"/>
              </a:rPr>
              <a:t>6. I </a:t>
            </a:r>
            <a:r>
              <a:rPr lang="es-ES" sz="3000" i="1" cap="small" dirty="0" err="1" smtClean="0">
                <a:latin typeface="Garamond" panose="02020404030301010803" pitchFamily="18" charset="0"/>
              </a:rPr>
              <a:t>Fabliaux</a:t>
            </a:r>
            <a:endParaRPr lang="es-ES" sz="3000" i="1" cap="small" dirty="0">
              <a:latin typeface="Garamond" panose="02020404030301010803" pitchFamily="18" charset="0"/>
            </a:endParaRPr>
          </a:p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a. 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Caratteristiche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	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i. Cultura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clericale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e misoginia</a:t>
            </a:r>
          </a:p>
          <a:p>
            <a:pPr marL="411480" lvl="1" indent="0">
              <a:buNone/>
            </a:pP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	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ii. Cultura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popolare</a:t>
            </a:r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	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iii.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Paura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della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prestazione</a:t>
            </a:r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	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iv.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Scegliere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il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male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minore</a:t>
            </a:r>
          </a:p>
          <a:p>
            <a:pPr marL="411480" lvl="1" indent="0">
              <a:buNone/>
            </a:pP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	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v.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Paura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della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sessualità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femminile</a:t>
            </a:r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b.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Tipologia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femminile</a:t>
            </a:r>
            <a:endParaRPr lang="es-E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	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i. La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vedova</a:t>
            </a:r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	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ii. La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vecchia</a:t>
            </a:r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	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iii. La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vecchia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mezzana</a:t>
            </a:r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	iv.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Maghe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e maestre</a:t>
            </a:r>
          </a:p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c.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I </a:t>
            </a:r>
            <a:r>
              <a:rPr lang="es-E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fabliaux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come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«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spazio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 » per le donne</a:t>
            </a:r>
          </a:p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d. 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I </a:t>
            </a:r>
            <a:r>
              <a:rPr lang="es-E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fabliaux</a:t>
            </a:r>
            <a:r>
              <a:rPr lang="es-E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e la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città</a:t>
            </a:r>
            <a:endParaRPr lang="es-E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e.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Elementi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criticati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: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bocca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e vagina</a:t>
            </a:r>
          </a:p>
          <a:p>
            <a:pPr marL="411480" lvl="1" indent="0">
              <a:buNone/>
            </a:pP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 </a:t>
            </a:r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endParaRPr lang="es-ES" i="1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488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it-IT" b="1" cap="small" dirty="0" smtClean="0">
                <a:latin typeface="Centaur" panose="02030504050205020304" pitchFamily="18" charset="0"/>
                <a:ea typeface="PMingLiU-ExtB" panose="02020500000000000000" pitchFamily="18" charset="-120"/>
              </a:rPr>
              <a:t>d.  </a:t>
            </a:r>
            <a:r>
              <a:rPr lang="it-IT" b="1" dirty="0" smtClean="0">
                <a:latin typeface="Centaur" panose="02030504050205020304" pitchFamily="18" charset="0"/>
                <a:ea typeface="PMingLiU-ExtB" panose="02020500000000000000" pitchFamily="18" charset="-120"/>
              </a:rPr>
              <a:t>I </a:t>
            </a:r>
            <a:r>
              <a:rPr lang="it-IT" b="1" i="1" dirty="0">
                <a:latin typeface="Centaur" panose="02030504050205020304" pitchFamily="18" charset="0"/>
                <a:ea typeface="PMingLiU-ExtB" panose="02020500000000000000" pitchFamily="18" charset="-120"/>
              </a:rPr>
              <a:t>fabliaux</a:t>
            </a:r>
            <a:r>
              <a:rPr lang="it-IT" b="1" dirty="0">
                <a:latin typeface="Centaur" panose="02030504050205020304" pitchFamily="18" charset="0"/>
                <a:ea typeface="PMingLiU-ExtB" panose="02020500000000000000" pitchFamily="18" charset="-120"/>
              </a:rPr>
              <a:t> e la città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Fine secolo XII - egemonia della Chiesa (</a:t>
            </a:r>
            <a:r>
              <a:rPr lang="it-IT" sz="2200" i="1" dirty="0">
                <a:latin typeface="High Tower Text" panose="02040502050506030303" pitchFamily="18" charset="0"/>
              </a:rPr>
              <a:t>oratores</a:t>
            </a:r>
            <a:r>
              <a:rPr lang="it-IT" sz="2200" dirty="0">
                <a:latin typeface="High Tower Text" panose="02040502050506030303" pitchFamily="18" charset="0"/>
              </a:rPr>
              <a:t>) e aristocrazia (</a:t>
            </a:r>
            <a:r>
              <a:rPr lang="it-IT" sz="2200" i="1" dirty="0">
                <a:latin typeface="High Tower Text" panose="02040502050506030303" pitchFamily="18" charset="0"/>
              </a:rPr>
              <a:t>bellatores</a:t>
            </a:r>
            <a:r>
              <a:rPr lang="it-IT" sz="2200" dirty="0">
                <a:latin typeface="High Tower Text" panose="02040502050506030303" pitchFamily="18" charset="0"/>
              </a:rPr>
              <a:t>) insidiata da una nuova classe, borghese e mercantile (</a:t>
            </a:r>
            <a:r>
              <a:rPr lang="it-IT" sz="2200" i="1" dirty="0">
                <a:latin typeface="High Tower Text" panose="02040502050506030303" pitchFamily="18" charset="0"/>
              </a:rPr>
              <a:t>laboratores</a:t>
            </a:r>
            <a:r>
              <a:rPr lang="it-IT" sz="2200" dirty="0" smtClean="0">
                <a:latin typeface="High Tower Text" panose="02040502050506030303" pitchFamily="18" charset="0"/>
              </a:rPr>
              <a:t>)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Nord </a:t>
            </a:r>
            <a:r>
              <a:rPr lang="it-IT" sz="2200" dirty="0">
                <a:latin typeface="High Tower Text" panose="02040502050506030303" pitchFamily="18" charset="0"/>
              </a:rPr>
              <a:t>est della Francia: Piccardia, Champagne, Fiandre - aree da cui provengono i </a:t>
            </a:r>
            <a:r>
              <a:rPr lang="it-IT" sz="2200" dirty="0" smtClean="0">
                <a:latin typeface="High Tower Text" panose="02040502050506030303" pitchFamily="18" charset="0"/>
              </a:rPr>
              <a:t>fabliaux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Sviluppo </a:t>
            </a:r>
            <a:r>
              <a:rPr lang="it-IT" sz="2200" dirty="0">
                <a:latin typeface="High Tower Text" panose="02040502050506030303" pitchFamily="18" charset="0"/>
              </a:rPr>
              <a:t>urbano </a:t>
            </a:r>
            <a:r>
              <a:rPr lang="it-IT" sz="2200" dirty="0" smtClean="0">
                <a:latin typeface="High Tower Text" panose="02040502050506030303" pitchFamily="18" charset="0"/>
              </a:rPr>
              <a:t>&gt; </a:t>
            </a:r>
            <a:r>
              <a:rPr lang="it-IT" sz="2200" dirty="0">
                <a:latin typeface="High Tower Text" panose="02040502050506030303" pitchFamily="18" charset="0"/>
              </a:rPr>
              <a:t>crisi dei valori del vecchio ordine sociale </a:t>
            </a:r>
            <a:r>
              <a:rPr lang="it-IT" sz="2200" dirty="0" smtClean="0">
                <a:latin typeface="High Tower Text" panose="02040502050506030303" pitchFamily="18" charset="0"/>
              </a:rPr>
              <a:t>­­&gt; </a:t>
            </a:r>
            <a:r>
              <a:rPr lang="it-IT" sz="2200" dirty="0">
                <a:latin typeface="High Tower Text" panose="02040502050506030303" pitchFamily="18" charset="0"/>
              </a:rPr>
              <a:t>mancanza di morali fisse nei fabliaux, mancanza di </a:t>
            </a:r>
            <a:r>
              <a:rPr lang="it-IT" sz="2200" dirty="0" smtClean="0">
                <a:latin typeface="High Tower Text" panose="02040502050506030303" pitchFamily="18" charset="0"/>
              </a:rPr>
              <a:t>certezze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Le </a:t>
            </a:r>
            <a:r>
              <a:rPr lang="it-IT" sz="2200" dirty="0">
                <a:latin typeface="High Tower Text" panose="02040502050506030303" pitchFamily="18" charset="0"/>
              </a:rPr>
              <a:t>donne sfuggono a definizioni fisse, nonostante la misoginia dei </a:t>
            </a:r>
            <a:r>
              <a:rPr lang="it-IT" sz="2200" dirty="0" smtClean="0">
                <a:latin typeface="High Tower Text" panose="02040502050506030303" pitchFamily="18" charset="0"/>
              </a:rPr>
              <a:t>testi</a:t>
            </a:r>
            <a:endParaRPr lang="it-IT" sz="22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1011" y="744071"/>
            <a:ext cx="8229600" cy="524689"/>
          </a:xfrm>
        </p:spPr>
        <p:txBody>
          <a:bodyPr>
            <a:noAutofit/>
          </a:bodyPr>
          <a:lstStyle/>
          <a:p>
            <a:pPr algn="ctr"/>
            <a:r>
              <a:rPr lang="it-IT" b="1" cap="small" dirty="0" smtClean="0">
                <a:latin typeface="Centaur" panose="02030504050205020304" pitchFamily="18" charset="0"/>
              </a:rPr>
              <a:t>e.  </a:t>
            </a:r>
            <a:r>
              <a:rPr lang="it-IT" b="1" dirty="0" smtClean="0">
                <a:latin typeface="Centaur" panose="02030504050205020304" pitchFamily="18" charset="0"/>
              </a:rPr>
              <a:t>Elementi </a:t>
            </a:r>
            <a:r>
              <a:rPr lang="it-IT" b="1" dirty="0">
                <a:latin typeface="Centaur" panose="02030504050205020304" pitchFamily="18" charset="0"/>
              </a:rPr>
              <a:t>criticati: bocca e vagina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909" y="1412776"/>
            <a:ext cx="8229600" cy="5256584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E. Jane Burns (</a:t>
            </a:r>
            <a:r>
              <a:rPr lang="it-IT" sz="2200" i="1" dirty="0">
                <a:latin typeface="High Tower Text" panose="02040502050506030303" pitchFamily="18" charset="0"/>
              </a:rPr>
              <a:t>Bodytalk</a:t>
            </a:r>
            <a:r>
              <a:rPr lang="it-IT" sz="2200" dirty="0">
                <a:latin typeface="High Tower Text" panose="02040502050506030303" pitchFamily="18" charset="0"/>
              </a:rPr>
              <a:t>): identità femminile collocata nella vagina; la vagina spalancata e affamata di sesso = la bocca continuamente aperta per parlare, due difetti della </a:t>
            </a:r>
            <a:r>
              <a:rPr lang="it-IT" sz="2200" dirty="0" smtClean="0">
                <a:latin typeface="High Tower Text" panose="02040502050506030303" pitchFamily="18" charset="0"/>
              </a:rPr>
              <a:t>donna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600"/>
              </a:spcAft>
              <a:buClrTx/>
            </a:pPr>
            <a:r>
              <a:rPr lang="it-IT" sz="2200" i="1" dirty="0" smtClean="0">
                <a:latin typeface="High Tower Text" panose="02040502050506030303" pitchFamily="18" charset="0"/>
              </a:rPr>
              <a:t>Roman </a:t>
            </a:r>
            <a:r>
              <a:rPr lang="it-IT" sz="2200" i="1" dirty="0">
                <a:latin typeface="High Tower Text" panose="02040502050506030303" pitchFamily="18" charset="0"/>
              </a:rPr>
              <a:t>de la rose </a:t>
            </a:r>
            <a:r>
              <a:rPr lang="it-IT" sz="2200" dirty="0">
                <a:latin typeface="High Tower Text" panose="02040502050506030303" pitchFamily="18" charset="0"/>
              </a:rPr>
              <a:t>(vv. 13359-62):</a:t>
            </a:r>
          </a:p>
          <a:p>
            <a:pPr lvl="1" algn="just">
              <a:buNone/>
            </a:pPr>
            <a:r>
              <a:rPr lang="fr-FR" sz="2200" dirty="0">
                <a:latin typeface="High Tower Text" panose="02040502050506030303" pitchFamily="18" charset="0"/>
              </a:rPr>
              <a:t>		</a:t>
            </a:r>
            <a:r>
              <a:rPr lang="fr-FR" sz="2200" dirty="0" err="1">
                <a:latin typeface="High Tower Text" panose="02040502050506030303" pitchFamily="18" charset="0"/>
              </a:rPr>
              <a:t>Fame</a:t>
            </a:r>
            <a:r>
              <a:rPr lang="fr-FR" sz="2200" dirty="0">
                <a:latin typeface="High Tower Text" panose="02040502050506030303" pitchFamily="18" charset="0"/>
              </a:rPr>
              <a:t> doit rire a bouche close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buNone/>
            </a:pPr>
            <a:r>
              <a:rPr lang="fr-FR" sz="2200" dirty="0">
                <a:latin typeface="High Tower Text" panose="02040502050506030303" pitchFamily="18" charset="0"/>
              </a:rPr>
              <a:t>		car ce n’est mie </a:t>
            </a:r>
            <a:r>
              <a:rPr lang="fr-FR" sz="2200" dirty="0" err="1">
                <a:latin typeface="High Tower Text" panose="02040502050506030303" pitchFamily="18" charset="0"/>
              </a:rPr>
              <a:t>bele</a:t>
            </a:r>
            <a:r>
              <a:rPr lang="fr-FR" sz="2200" dirty="0">
                <a:latin typeface="High Tower Text" panose="02040502050506030303" pitchFamily="18" charset="0"/>
              </a:rPr>
              <a:t> chose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buNone/>
            </a:pPr>
            <a:r>
              <a:rPr lang="fr-FR" sz="2200" dirty="0">
                <a:latin typeface="High Tower Text" panose="02040502050506030303" pitchFamily="18" charset="0"/>
              </a:rPr>
              <a:t>		quant el rit a goule </a:t>
            </a:r>
            <a:r>
              <a:rPr lang="fr-FR" sz="2200" dirty="0" err="1">
                <a:latin typeface="High Tower Text" panose="02040502050506030303" pitchFamily="18" charset="0"/>
              </a:rPr>
              <a:t>estendue</a:t>
            </a:r>
            <a:r>
              <a:rPr lang="fr-FR" sz="2200" dirty="0">
                <a:latin typeface="High Tower Text" panose="02040502050506030303" pitchFamily="18" charset="0"/>
              </a:rPr>
              <a:t>,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spcAft>
                <a:spcPts val="2400"/>
              </a:spcAft>
              <a:buNone/>
            </a:pPr>
            <a:r>
              <a:rPr lang="fr-FR" sz="2200" dirty="0">
                <a:latin typeface="High Tower Text" panose="02040502050506030303" pitchFamily="18" charset="0"/>
              </a:rPr>
              <a:t>		trop semble </a:t>
            </a:r>
            <a:r>
              <a:rPr lang="fr-FR" sz="2200" dirty="0" err="1">
                <a:latin typeface="High Tower Text" panose="02040502050506030303" pitchFamily="18" charset="0"/>
              </a:rPr>
              <a:t>estre</a:t>
            </a:r>
            <a:r>
              <a:rPr lang="fr-FR" sz="2200" dirty="0">
                <a:latin typeface="High Tower Text" panose="02040502050506030303" pitchFamily="18" charset="0"/>
              </a:rPr>
              <a:t> large et </a:t>
            </a:r>
            <a:r>
              <a:rPr lang="fr-FR" sz="2200" dirty="0" smtClean="0">
                <a:latin typeface="High Tower Text" panose="02040502050506030303" pitchFamily="18" charset="0"/>
              </a:rPr>
              <a:t>fendue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2400"/>
              </a:spcAft>
              <a:buNone/>
            </a:pPr>
            <a:r>
              <a:rPr lang="fr-FR" sz="2200" dirty="0">
                <a:latin typeface="High Tower Text" panose="02040502050506030303" pitchFamily="18" charset="0"/>
              </a:rPr>
              <a:t>	(‘</a:t>
            </a:r>
            <a:r>
              <a:rPr lang="it-IT" sz="2200" dirty="0">
                <a:latin typeface="High Tower Text" panose="02040502050506030303" pitchFamily="18" charset="0"/>
              </a:rPr>
              <a:t>La donna deve ridere a bocca chiusa perché non è una bella cosa quando ride a squarciagola, che sembra troppo ampia e spaccata</a:t>
            </a:r>
            <a:r>
              <a:rPr lang="it-IT" sz="2200" dirty="0" smtClean="0">
                <a:latin typeface="High Tower Text" panose="02040502050506030303" pitchFamily="18" charset="0"/>
              </a:rPr>
              <a:t>’)</a:t>
            </a:r>
            <a:endParaRPr lang="it-IT" sz="2200" dirty="0">
              <a:latin typeface="High Tower Text" panose="02040502050506030303" pitchFamily="18" charset="0"/>
            </a:endParaRPr>
          </a:p>
          <a:p>
            <a:pPr>
              <a:spcAft>
                <a:spcPts val="24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it-IT" b="1" cap="small" dirty="0" smtClean="0">
                <a:latin typeface="Centaur" panose="02030504050205020304" pitchFamily="18" charset="0"/>
              </a:rPr>
              <a:t>f.  </a:t>
            </a:r>
            <a:r>
              <a:rPr lang="it-IT" b="1" dirty="0" smtClean="0">
                <a:latin typeface="Centaur" panose="02030504050205020304" pitchFamily="18" charset="0"/>
              </a:rPr>
              <a:t>Chiudere </a:t>
            </a:r>
            <a:r>
              <a:rPr lang="it-IT" b="1" dirty="0">
                <a:latin typeface="Centaur" panose="02030504050205020304" pitchFamily="18" charset="0"/>
              </a:rPr>
              <a:t>la bocca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ClrTx/>
            </a:pPr>
            <a:r>
              <a:rPr lang="it-IT" dirty="0"/>
              <a:t> </a:t>
            </a:r>
            <a:r>
              <a:rPr lang="it-IT" sz="2200" dirty="0">
                <a:latin typeface="High Tower Text" panose="02040502050506030303" pitchFamily="18" charset="0"/>
              </a:rPr>
              <a:t>Vanno tenute chiuse anche le gambe – implicito nel </a:t>
            </a:r>
            <a:r>
              <a:rPr lang="it-IT" sz="2200" i="1" dirty="0">
                <a:latin typeface="High Tower Text" panose="02040502050506030303" pitchFamily="18" charset="0"/>
              </a:rPr>
              <a:t>Jugement des cons:</a:t>
            </a:r>
            <a:r>
              <a:rPr lang="it-IT" sz="2200" dirty="0">
                <a:latin typeface="High Tower Text" panose="02040502050506030303" pitchFamily="18" charset="0"/>
              </a:rPr>
              <a:t> </a:t>
            </a:r>
            <a:r>
              <a:rPr lang="it-IT" sz="2200" dirty="0" smtClean="0">
                <a:latin typeface="High Tower Text" panose="02040502050506030303" pitchFamily="18" charset="0"/>
              </a:rPr>
              <a:t>« goule baée » </a:t>
            </a:r>
            <a:r>
              <a:rPr lang="it-IT" sz="2200" dirty="0">
                <a:latin typeface="High Tower Text" panose="02040502050506030303" pitchFamily="18" charset="0"/>
              </a:rPr>
              <a:t>o il </a:t>
            </a:r>
            <a:r>
              <a:rPr lang="it-IT" sz="2200" i="1" dirty="0">
                <a:latin typeface="High Tower Text" panose="02040502050506030303" pitchFamily="18" charset="0"/>
              </a:rPr>
              <a:t>Chevalier qui fist les cons </a:t>
            </a:r>
            <a:r>
              <a:rPr lang="it-IT" sz="2200" i="1" dirty="0" smtClean="0">
                <a:latin typeface="High Tower Text" panose="02040502050506030303" pitchFamily="18" charset="0"/>
              </a:rPr>
              <a:t>parler</a:t>
            </a:r>
            <a:endParaRPr lang="it-IT" sz="2200" i="1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Bocca chiusa = mantenere silenzio e castità, rispettare l’immagine della donna modesta e </a:t>
            </a:r>
            <a:r>
              <a:rPr lang="it-IT" sz="2200" dirty="0" smtClean="0">
                <a:latin typeface="High Tower Text" panose="02040502050506030303" pitchFamily="18" charset="0"/>
              </a:rPr>
              <a:t>controllata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Ma i due orifizi creano problemi per l’uomo: il </a:t>
            </a:r>
            <a:r>
              <a:rPr lang="it-IT" sz="2200" b="1" dirty="0">
                <a:latin typeface="High Tower Text" panose="02040502050506030303" pitchFamily="18" charset="0"/>
              </a:rPr>
              <a:t>con</a:t>
            </a:r>
            <a:r>
              <a:rPr lang="it-IT" sz="2200" dirty="0">
                <a:latin typeface="High Tower Text" panose="02040502050506030303" pitchFamily="18" charset="0"/>
              </a:rPr>
              <a:t> è una minaccia come la </a:t>
            </a:r>
            <a:r>
              <a:rPr lang="it-IT" sz="2200" b="1" dirty="0">
                <a:latin typeface="High Tower Text" panose="02040502050506030303" pitchFamily="18" charset="0"/>
              </a:rPr>
              <a:t>parola</a:t>
            </a:r>
            <a:r>
              <a:rPr lang="it-IT" sz="2200" dirty="0">
                <a:latin typeface="High Tower Text" panose="02040502050506030303" pitchFamily="18" charset="0"/>
              </a:rPr>
              <a:t> della </a:t>
            </a:r>
            <a:r>
              <a:rPr lang="it-IT" sz="2200" dirty="0" smtClean="0">
                <a:latin typeface="High Tower Text" panose="02040502050506030303" pitchFamily="18" charset="0"/>
              </a:rPr>
              <a:t>donna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Nei fabliaux l’uomo è sconfitto dall’astuzia verbale delle </a:t>
            </a:r>
            <a:r>
              <a:rPr lang="it-IT" sz="2200" dirty="0" smtClean="0">
                <a:latin typeface="High Tower Text" panose="02040502050506030303" pitchFamily="18" charset="0"/>
              </a:rPr>
              <a:t>donne</a:t>
            </a:r>
            <a:endParaRPr lang="it-IT" sz="2200" i="1" dirty="0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it-IT" b="1" cap="small" dirty="0" smtClean="0">
                <a:latin typeface="Centaur" panose="02030504050205020304" pitchFamily="18" charset="0"/>
              </a:rPr>
              <a:t>g.  </a:t>
            </a:r>
            <a:r>
              <a:rPr lang="it-IT" b="1" i="1" dirty="0" smtClean="0">
                <a:latin typeface="Centaur" panose="02030504050205020304" pitchFamily="18" charset="0"/>
              </a:rPr>
              <a:t>Le Pré tondu</a:t>
            </a:r>
            <a:endParaRPr lang="it-IT" b="1" i="1" dirty="0">
              <a:latin typeface="Centaur" panose="020305040502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54461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Coppia litiga sull’erba di un prato, falciato o tagliato? </a:t>
            </a:r>
          </a:p>
          <a:p>
            <a:pPr lvl="1" algn="just">
              <a:buNone/>
            </a:pPr>
            <a:r>
              <a:rPr lang="fr-FR" sz="2200" dirty="0">
                <a:latin typeface="High Tower Text" panose="02040502050506030303" pitchFamily="18" charset="0"/>
              </a:rPr>
              <a:t>		Convint c’à ses </a:t>
            </a:r>
            <a:r>
              <a:rPr lang="fr-FR" sz="2200" dirty="0" err="1">
                <a:latin typeface="High Tower Text" panose="02040502050506030303" pitchFamily="18" charset="0"/>
              </a:rPr>
              <a:t>doiz</a:t>
            </a:r>
            <a:r>
              <a:rPr lang="fr-FR" sz="2200" dirty="0">
                <a:latin typeface="High Tower Text" panose="02040502050506030303" pitchFamily="18" charset="0"/>
              </a:rPr>
              <a:t> à </a:t>
            </a:r>
            <a:r>
              <a:rPr lang="fr-FR" sz="2200" dirty="0" err="1">
                <a:latin typeface="High Tower Text" panose="02040502050506030303" pitchFamily="18" charset="0"/>
              </a:rPr>
              <a:t>motrer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buNone/>
            </a:pPr>
            <a:r>
              <a:rPr lang="fr-FR" sz="2200" dirty="0">
                <a:latin typeface="High Tower Text" panose="02040502050506030303" pitchFamily="18" charset="0"/>
              </a:rPr>
              <a:t>		qu’il est </a:t>
            </a:r>
            <a:r>
              <a:rPr lang="fr-FR" sz="2200" dirty="0" err="1">
                <a:latin typeface="High Tower Text" panose="02040502050506030303" pitchFamily="18" charset="0"/>
              </a:rPr>
              <a:t>bertodez</a:t>
            </a:r>
            <a:r>
              <a:rPr lang="fr-FR" sz="2200" dirty="0">
                <a:latin typeface="High Tower Text" panose="02040502050506030303" pitchFamily="18" charset="0"/>
              </a:rPr>
              <a:t> et </a:t>
            </a:r>
            <a:r>
              <a:rPr lang="fr-FR" sz="2200" dirty="0" err="1">
                <a:latin typeface="High Tower Text" panose="02040502050506030303" pitchFamily="18" charset="0"/>
              </a:rPr>
              <a:t>tonduz</a:t>
            </a:r>
            <a:r>
              <a:rPr lang="fr-FR" sz="2200" dirty="0">
                <a:latin typeface="High Tower Text" panose="02040502050506030303" pitchFamily="18" charset="0"/>
              </a:rPr>
              <a:t>.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buNone/>
            </a:pPr>
            <a:r>
              <a:rPr lang="fr-FR" sz="2200" dirty="0">
                <a:latin typeface="High Tower Text" panose="02040502050506030303" pitchFamily="18" charset="0"/>
              </a:rPr>
              <a:t>		[…]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buNone/>
            </a:pPr>
            <a:r>
              <a:rPr lang="fr-FR" sz="2200" dirty="0">
                <a:latin typeface="High Tower Text" panose="02040502050506030303" pitchFamily="18" charset="0"/>
              </a:rPr>
              <a:t>		Bien voit que </a:t>
            </a:r>
            <a:r>
              <a:rPr lang="fr-FR" sz="2200" dirty="0" err="1">
                <a:latin typeface="High Tower Text" panose="02040502050506030303" pitchFamily="18" charset="0"/>
              </a:rPr>
              <a:t>ja</a:t>
            </a:r>
            <a:r>
              <a:rPr lang="fr-FR" sz="2200" dirty="0">
                <a:latin typeface="High Tower Text" panose="02040502050506030303" pitchFamily="18" charset="0"/>
              </a:rPr>
              <a:t> ne la </a:t>
            </a:r>
            <a:r>
              <a:rPr lang="fr-FR" sz="2200" dirty="0" err="1">
                <a:latin typeface="High Tower Text" panose="02040502050506030303" pitchFamily="18" charset="0"/>
              </a:rPr>
              <a:t>vaintra</a:t>
            </a:r>
            <a:r>
              <a:rPr lang="fr-FR" sz="2200" dirty="0">
                <a:latin typeface="High Tower Text" panose="02040502050506030303" pitchFamily="18" charset="0"/>
              </a:rPr>
              <a:t>: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spcAft>
                <a:spcPts val="600"/>
              </a:spcAft>
              <a:buNone/>
            </a:pPr>
            <a:r>
              <a:rPr lang="fr-FR" sz="2200" dirty="0">
                <a:latin typeface="High Tower Text" panose="02040502050506030303" pitchFamily="18" charset="0"/>
              </a:rPr>
              <a:t>		a </a:t>
            </a:r>
            <a:r>
              <a:rPr lang="fr-FR" sz="2200" dirty="0" err="1">
                <a:latin typeface="High Tower Text" panose="02040502050506030303" pitchFamily="18" charset="0"/>
              </a:rPr>
              <a:t>deiables</a:t>
            </a:r>
            <a:r>
              <a:rPr lang="fr-FR" sz="2200" dirty="0">
                <a:latin typeface="High Tower Text" panose="02040502050506030303" pitchFamily="18" charset="0"/>
              </a:rPr>
              <a:t> la commanda.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spcAft>
                <a:spcPts val="2400"/>
              </a:spcAft>
              <a:buNone/>
            </a:pPr>
            <a:r>
              <a:rPr lang="fr-FR" sz="2200" dirty="0">
                <a:latin typeface="High Tower Text" panose="02040502050506030303" pitchFamily="18" charset="0"/>
              </a:rPr>
              <a:t>			</a:t>
            </a:r>
            <a:r>
              <a:rPr lang="fr-FR" sz="2200" dirty="0" smtClean="0">
                <a:latin typeface="High Tower Text" panose="02040502050506030303" pitchFamily="18" charset="0"/>
              </a:rPr>
              <a:t>       (</a:t>
            </a:r>
            <a:r>
              <a:rPr lang="fr-FR" sz="2200" dirty="0" err="1">
                <a:latin typeface="High Tower Text" panose="02040502050506030303" pitchFamily="18" charset="0"/>
              </a:rPr>
              <a:t>vv</a:t>
            </a:r>
            <a:r>
              <a:rPr lang="fr-FR" sz="2200" dirty="0">
                <a:latin typeface="High Tower Text" panose="02040502050506030303" pitchFamily="18" charset="0"/>
              </a:rPr>
              <a:t>. 96-7; 101-2</a:t>
            </a:r>
            <a:r>
              <a:rPr lang="fr-FR" sz="2200" dirty="0" smtClean="0">
                <a:latin typeface="High Tower Text" panose="02040502050506030303" pitchFamily="18" charset="0"/>
              </a:rPr>
              <a:t>)</a:t>
            </a:r>
            <a:endParaRPr lang="it-IT" sz="2200" dirty="0">
              <a:latin typeface="High Tower Text" panose="02040502050506030303" pitchFamily="18" charset="0"/>
            </a:endParaRPr>
          </a:p>
          <a:p>
            <a:pPr lvl="1" algn="just">
              <a:spcAft>
                <a:spcPts val="1800"/>
              </a:spcAft>
              <a:buNone/>
            </a:pPr>
            <a:r>
              <a:rPr lang="fr-FR" sz="2200" dirty="0">
                <a:latin typeface="High Tower Text" panose="02040502050506030303" pitchFamily="18" charset="0"/>
              </a:rPr>
              <a:t> </a:t>
            </a:r>
            <a:r>
              <a:rPr lang="it-IT" sz="2200" dirty="0">
                <a:latin typeface="High Tower Text" panose="02040502050506030303" pitchFamily="18" charset="0"/>
              </a:rPr>
              <a:t>	</a:t>
            </a:r>
            <a:r>
              <a:rPr lang="it-IT" sz="2200" cap="small" dirty="0">
                <a:latin typeface="High Tower Text" panose="02040502050506030303" pitchFamily="18" charset="0"/>
              </a:rPr>
              <a:t>(‘</a:t>
            </a:r>
            <a:r>
              <a:rPr lang="it-IT" sz="2200" dirty="0">
                <a:latin typeface="High Tower Text" panose="02040502050506030303" pitchFamily="18" charset="0"/>
              </a:rPr>
              <a:t>Con le dita fa capire che è tagliato irregolarmente con le forbici. […] Egli vede che non riuscirà mai a sconfiggerla e la raccomanda al diavolo’).</a:t>
            </a:r>
          </a:p>
          <a:p>
            <a:pPr algn="just">
              <a:spcAft>
                <a:spcPts val="24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La </a:t>
            </a:r>
            <a:r>
              <a:rPr lang="it-IT" sz="2200" dirty="0">
                <a:latin typeface="High Tower Text" panose="02040502050506030303" pitchFamily="18" charset="0"/>
              </a:rPr>
              <a:t>donna sconfigge l’uomo con parole o gesti e smaschera la sua </a:t>
            </a:r>
            <a:r>
              <a:rPr lang="it-IT" sz="2200" dirty="0" smtClean="0">
                <a:latin typeface="High Tower Text" panose="02040502050506030303" pitchFamily="18" charset="0"/>
              </a:rPr>
              <a:t>inadeguatezza</a:t>
            </a:r>
            <a:endParaRPr lang="it-IT" sz="2200" dirty="0">
              <a:latin typeface="High Tower Text" panose="02040502050506030303" pitchFamily="18" charset="0"/>
            </a:endParaRPr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576064"/>
          </a:xfrm>
        </p:spPr>
        <p:txBody>
          <a:bodyPr>
            <a:noAutofit/>
          </a:bodyPr>
          <a:lstStyle/>
          <a:p>
            <a:pPr algn="ctr"/>
            <a:r>
              <a:rPr lang="it-IT" b="1" cap="small" dirty="0" smtClean="0">
                <a:latin typeface="Centaur" panose="02030504050205020304" pitchFamily="18" charset="0"/>
              </a:rPr>
              <a:t>h.  </a:t>
            </a:r>
            <a:r>
              <a:rPr lang="it-IT" b="1" dirty="0" smtClean="0">
                <a:latin typeface="Centaur" panose="02030504050205020304" pitchFamily="18" charset="0"/>
              </a:rPr>
              <a:t>Risposta </a:t>
            </a:r>
            <a:r>
              <a:rPr lang="it-IT" b="1" dirty="0">
                <a:latin typeface="Centaur" panose="02030504050205020304" pitchFamily="18" charset="0"/>
              </a:rPr>
              <a:t>delle donne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540056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Alcune scrittrici e il corpus delle </a:t>
            </a:r>
            <a:r>
              <a:rPr lang="it-IT" sz="2200" dirty="0" smtClean="0">
                <a:latin typeface="High Tower Text" panose="02040502050506030303" pitchFamily="18" charset="0"/>
              </a:rPr>
              <a:t>mistiche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6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Modo </a:t>
            </a:r>
            <a:r>
              <a:rPr lang="it-IT" sz="2200" dirty="0">
                <a:latin typeface="High Tower Text" panose="02040502050506030303" pitchFamily="18" charset="0"/>
              </a:rPr>
              <a:t>di reagire delle donne al trattamento riservato a loro dall’uomo: </a:t>
            </a:r>
          </a:p>
          <a:p>
            <a:pPr lvl="1" algn="just">
              <a:spcAft>
                <a:spcPts val="6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	“la motivazione che spinge le donne a scrivere di rado sembra essere prevalentemente letteraria: è spesso più seria e incalzante di quanto accade per gli scrittori uomini; è una risposta che sortisce da bisogni interiori, più che da propensione artistica o didattica” </a:t>
            </a:r>
          </a:p>
          <a:p>
            <a:pPr lvl="1" algn="r">
              <a:spcAft>
                <a:spcPts val="24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      (Peter Dronke, </a:t>
            </a:r>
            <a:r>
              <a:rPr lang="it-IT" sz="2200" i="1" dirty="0">
                <a:latin typeface="High Tower Text" panose="02040502050506030303" pitchFamily="18" charset="0"/>
              </a:rPr>
              <a:t>Donne e cultura nel Medioevo</a:t>
            </a:r>
            <a:r>
              <a:rPr lang="it-IT" sz="2200" dirty="0" smtClean="0">
                <a:latin typeface="High Tower Text" panose="02040502050506030303" pitchFamily="18" charset="0"/>
              </a:rPr>
              <a:t>)</a:t>
            </a:r>
            <a:endParaRPr lang="it-IT" sz="22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5091" y="692695"/>
            <a:ext cx="8229600" cy="589257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i.  Letteratura </a:t>
            </a:r>
            <a:r>
              <a:rPr lang="it-IT" sz="2800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femminile come risposta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306" y="1484784"/>
            <a:ext cx="8264385" cy="5040560"/>
          </a:xfrm>
        </p:spPr>
        <p:txBody>
          <a:bodyPr>
            <a:normAutofit/>
          </a:bodyPr>
          <a:lstStyle/>
          <a:p>
            <a:pPr algn="just">
              <a:buClrTx/>
            </a:pPr>
            <a:r>
              <a:rPr lang="it-IT" sz="2200" dirty="0">
                <a:latin typeface="High Tower Text" panose="02040502050506030303" pitchFamily="18" charset="0"/>
              </a:rPr>
              <a:t>Trovatrici riprendono le rime e i topoi della poesia dei trovatori per fare un discorso ‘al femminile’: </a:t>
            </a:r>
          </a:p>
          <a:p>
            <a:pPr marL="402336" lvl="1" indent="0" algn="just">
              <a:spcAft>
                <a:spcPts val="18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Contessa de Dia, </a:t>
            </a:r>
            <a:r>
              <a:rPr lang="it-IT" sz="2200" i="1" dirty="0">
                <a:latin typeface="High Tower Text" panose="02040502050506030303" pitchFamily="18" charset="0"/>
              </a:rPr>
              <a:t>A chantar m’er de so que non volria</a:t>
            </a:r>
            <a:r>
              <a:rPr lang="it-IT" sz="2200" dirty="0">
                <a:latin typeface="High Tower Text" panose="02040502050506030303" pitchFamily="18" charset="0"/>
              </a:rPr>
              <a:t> – quasi </a:t>
            </a:r>
            <a:r>
              <a:rPr lang="it-IT" sz="2200" dirty="0" smtClean="0">
                <a:latin typeface="High Tower Text" panose="02040502050506030303" pitchFamily="18" charset="0"/>
              </a:rPr>
              <a:t>epistola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Trovatrici </a:t>
            </a:r>
            <a:r>
              <a:rPr lang="it-IT" sz="2200" dirty="0">
                <a:latin typeface="High Tower Text" panose="02040502050506030303" pitchFamily="18" charset="0"/>
              </a:rPr>
              <a:t>= incontro tra la </a:t>
            </a:r>
            <a:r>
              <a:rPr lang="it-IT" sz="2200" i="1" dirty="0">
                <a:latin typeface="High Tower Text" panose="02040502050506030303" pitchFamily="18" charset="0"/>
              </a:rPr>
              <a:t>chanson de femme</a:t>
            </a:r>
            <a:r>
              <a:rPr lang="it-IT" sz="2200" dirty="0">
                <a:latin typeface="High Tower Text" panose="02040502050506030303" pitchFamily="18" charset="0"/>
              </a:rPr>
              <a:t> e le </a:t>
            </a:r>
            <a:r>
              <a:rPr lang="it-IT" sz="2200" i="1" dirty="0">
                <a:latin typeface="High Tower Text" panose="02040502050506030303" pitchFamily="18" charset="0"/>
              </a:rPr>
              <a:t>Heroides</a:t>
            </a:r>
            <a:r>
              <a:rPr lang="it-IT" sz="2200" dirty="0">
                <a:latin typeface="High Tower Text" panose="02040502050506030303" pitchFamily="18" charset="0"/>
              </a:rPr>
              <a:t> di </a:t>
            </a:r>
            <a:r>
              <a:rPr lang="it-IT" sz="2200" dirty="0" smtClean="0">
                <a:latin typeface="High Tower Text" panose="02040502050506030303" pitchFamily="18" charset="0"/>
              </a:rPr>
              <a:t>Ovidio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Scrittura </a:t>
            </a:r>
            <a:r>
              <a:rPr lang="it-IT" sz="2200" dirty="0">
                <a:latin typeface="High Tower Text" panose="02040502050506030303" pitchFamily="18" charset="0"/>
              </a:rPr>
              <a:t>femminile sotto forma di lettera: </a:t>
            </a:r>
          </a:p>
          <a:p>
            <a:pPr marL="402336" lvl="1" indent="0" algn="just">
              <a:spcAft>
                <a:spcPts val="18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Ildegarda di Bingen, Caterina da </a:t>
            </a:r>
            <a:r>
              <a:rPr lang="it-IT" sz="2200" dirty="0" smtClean="0">
                <a:latin typeface="High Tower Text" panose="02040502050506030303" pitchFamily="18" charset="0"/>
              </a:rPr>
              <a:t>Siena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24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La </a:t>
            </a:r>
            <a:r>
              <a:rPr lang="it-IT" sz="2200" dirty="0">
                <a:latin typeface="High Tower Text" panose="02040502050506030303" pitchFamily="18" charset="0"/>
              </a:rPr>
              <a:t>donna poteva sfuggire all’uomo e alle costrizioni della società nel ruolo della mistica, degno di lode, ma pagava con la soppressione dei </a:t>
            </a:r>
            <a:r>
              <a:rPr lang="it-IT" sz="2200" dirty="0" smtClean="0">
                <a:latin typeface="High Tower Text" panose="02040502050506030303" pitchFamily="18" charset="0"/>
              </a:rPr>
              <a:t>desideri</a:t>
            </a:r>
            <a:endParaRPr lang="it-IT" sz="22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ii.  Non </a:t>
            </a:r>
            <a:r>
              <a:rPr lang="it-IT" sz="2800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solo mistiche </a:t>
            </a:r>
            <a:r>
              <a:rPr lang="it-IT" sz="2800" b="1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– comunità </a:t>
            </a:r>
            <a:r>
              <a:rPr lang="it-IT" sz="2800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religiose femminili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5388"/>
            <a:ext cx="8229600" cy="5149148"/>
          </a:xfrm>
        </p:spPr>
        <p:txBody>
          <a:bodyPr>
            <a:noAutofit/>
          </a:bodyPr>
          <a:lstStyle/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Beghine - Fiandre e della Francia del nord, donne sposate o vedove, che non facevano la scelta di una vita di </a:t>
            </a:r>
            <a:r>
              <a:rPr lang="it-IT" sz="2200" dirty="0" smtClean="0">
                <a:latin typeface="High Tower Text" panose="02040502050506030303" pitchFamily="18" charset="0"/>
              </a:rPr>
              <a:t>clausura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Inghilterra </a:t>
            </a:r>
            <a:r>
              <a:rPr lang="it-IT" sz="2200" dirty="0">
                <a:latin typeface="High Tower Text" panose="02040502050506030303" pitchFamily="18" charset="0"/>
              </a:rPr>
              <a:t>sud-orientale – comunità di religiose - donne che scrivono per donne:</a:t>
            </a:r>
          </a:p>
          <a:p>
            <a:pPr marL="667512" lvl="2" indent="0" algn="just">
              <a:spcAft>
                <a:spcPts val="1200"/>
              </a:spcAft>
              <a:buNone/>
            </a:pPr>
            <a:r>
              <a:rPr lang="it-IT" sz="2200" dirty="0" smtClean="0">
                <a:latin typeface="High Tower Text" panose="02040502050506030303" pitchFamily="18" charset="0"/>
              </a:rPr>
              <a:t>Clemence </a:t>
            </a:r>
            <a:r>
              <a:rPr lang="it-IT" sz="2200" dirty="0">
                <a:latin typeface="High Tower Text" panose="02040502050506030303" pitchFamily="18" charset="0"/>
              </a:rPr>
              <a:t>di Barking, </a:t>
            </a:r>
            <a:r>
              <a:rPr lang="it-IT" sz="2200" i="1" dirty="0">
                <a:latin typeface="High Tower Text" panose="02040502050506030303" pitchFamily="18" charset="0"/>
              </a:rPr>
              <a:t>Vie de seinte </a:t>
            </a:r>
            <a:r>
              <a:rPr lang="it-IT" sz="2200" i="1" dirty="0" smtClean="0">
                <a:latin typeface="High Tower Text" panose="02040502050506030303" pitchFamily="18" charset="0"/>
              </a:rPr>
              <a:t>Catherine</a:t>
            </a:r>
            <a:endParaRPr lang="it-IT" sz="2200" dirty="0">
              <a:latin typeface="High Tower Text" panose="02040502050506030303" pitchFamily="18" charset="0"/>
            </a:endParaRPr>
          </a:p>
          <a:p>
            <a:pPr marL="667512" lvl="2" indent="0" algn="just">
              <a:spcAft>
                <a:spcPts val="1200"/>
              </a:spcAft>
              <a:buNone/>
            </a:pPr>
            <a:r>
              <a:rPr lang="it-IT" sz="2200" dirty="0" smtClean="0">
                <a:latin typeface="High Tower Text" panose="02040502050506030303" pitchFamily="18" charset="0"/>
              </a:rPr>
              <a:t>Marie</a:t>
            </a:r>
            <a:r>
              <a:rPr lang="it-IT" sz="2200" dirty="0">
                <a:latin typeface="High Tower Text" panose="02040502050506030303" pitchFamily="18" charset="0"/>
              </a:rPr>
              <a:t>, </a:t>
            </a:r>
            <a:r>
              <a:rPr lang="it-IT" sz="2200" i="1" dirty="0">
                <a:latin typeface="High Tower Text" panose="02040502050506030303" pitchFamily="18" charset="0"/>
              </a:rPr>
              <a:t>Vie Seint Audrée</a:t>
            </a:r>
            <a:r>
              <a:rPr lang="it-IT" sz="2200" dirty="0">
                <a:latin typeface="High Tower Text" panose="02040502050506030303" pitchFamily="18" charset="0"/>
              </a:rPr>
              <a:t> </a:t>
            </a:r>
          </a:p>
          <a:p>
            <a:pPr marL="667512" lvl="2" indent="0" algn="just">
              <a:spcAft>
                <a:spcPts val="1200"/>
              </a:spcAft>
              <a:buNone/>
            </a:pPr>
            <a:r>
              <a:rPr lang="it-IT" sz="2200" dirty="0" smtClean="0">
                <a:latin typeface="High Tower Text" panose="02040502050506030303" pitchFamily="18" charset="0"/>
              </a:rPr>
              <a:t>Anonima </a:t>
            </a:r>
            <a:r>
              <a:rPr lang="it-IT" sz="2200" dirty="0">
                <a:latin typeface="High Tower Text" panose="02040502050506030303" pitchFamily="18" charset="0"/>
              </a:rPr>
              <a:t>di Barking, </a:t>
            </a:r>
            <a:r>
              <a:rPr lang="it-IT" sz="2200" i="1" dirty="0">
                <a:latin typeface="High Tower Text" panose="02040502050506030303" pitchFamily="18" charset="0"/>
              </a:rPr>
              <a:t>Vie d’Edouard le </a:t>
            </a:r>
            <a:r>
              <a:rPr lang="it-IT" sz="2200" i="1" dirty="0" smtClean="0">
                <a:latin typeface="High Tower Text" panose="02040502050506030303" pitchFamily="18" charset="0"/>
              </a:rPr>
              <a:t>Confesseur</a:t>
            </a:r>
            <a:endParaRPr lang="it-IT" sz="2200" dirty="0">
              <a:latin typeface="High Tower Text" panose="02040502050506030303" pitchFamily="18" charset="0"/>
            </a:endParaRPr>
          </a:p>
          <a:p>
            <a:pPr marL="667512" lvl="2" indent="0" algn="just">
              <a:spcAft>
                <a:spcPts val="1200"/>
              </a:spcAft>
              <a:buNone/>
            </a:pPr>
            <a:r>
              <a:rPr lang="it-IT" sz="2200" dirty="0" smtClean="0">
                <a:latin typeface="High Tower Text" panose="02040502050506030303" pitchFamily="18" charset="0"/>
              </a:rPr>
              <a:t>Marie </a:t>
            </a:r>
            <a:r>
              <a:rPr lang="it-IT" sz="2200" dirty="0">
                <a:latin typeface="High Tower Text" panose="02040502050506030303" pitchFamily="18" charset="0"/>
              </a:rPr>
              <a:t>de France, identificata con l’autrice della </a:t>
            </a:r>
            <a:r>
              <a:rPr lang="it-IT" sz="2200" i="1" dirty="0">
                <a:latin typeface="High Tower Text" panose="02040502050506030303" pitchFamily="18" charset="0"/>
              </a:rPr>
              <a:t>Vie de Sainte</a:t>
            </a:r>
          </a:p>
          <a:p>
            <a:pPr marL="667512" lvl="2" indent="0" algn="just">
              <a:spcAft>
                <a:spcPts val="1200"/>
              </a:spcAft>
              <a:buNone/>
            </a:pPr>
            <a:r>
              <a:rPr lang="it-IT" sz="2200" i="1" dirty="0">
                <a:latin typeface="High Tower Text" panose="02040502050506030303" pitchFamily="18" charset="0"/>
              </a:rPr>
              <a:t>Audree</a:t>
            </a:r>
            <a:r>
              <a:rPr lang="it-IT" sz="2200" dirty="0">
                <a:latin typeface="High Tower Text" panose="02040502050506030303" pitchFamily="18" charset="0"/>
              </a:rPr>
              <a:t>, sorella di Tommaso Becket, badessa di </a:t>
            </a:r>
            <a:r>
              <a:rPr lang="it-IT" sz="2200" dirty="0" err="1" smtClean="0">
                <a:latin typeface="High Tower Text" panose="02040502050506030303" pitchFamily="18" charset="0"/>
              </a:rPr>
              <a:t>Barking</a:t>
            </a:r>
            <a:r>
              <a:rPr lang="it-IT" sz="2200" dirty="0" smtClean="0">
                <a:latin typeface="High Tower Text" panose="02040502050506030303" pitchFamily="18" charset="0"/>
              </a:rPr>
              <a:t> </a:t>
            </a:r>
            <a:r>
              <a:rPr lang="it-IT" sz="2200" dirty="0">
                <a:latin typeface="High Tower Text" panose="02040502050506030303" pitchFamily="18" charset="0"/>
              </a:rPr>
              <a:t>(Carla Rossi</a:t>
            </a:r>
            <a:r>
              <a:rPr lang="it-IT" sz="2200" dirty="0" smtClean="0">
                <a:latin typeface="High Tower Text" panose="02040502050506030303" pitchFamily="18" charset="0"/>
              </a:rPr>
              <a:t>)</a:t>
            </a:r>
            <a:endParaRPr lang="it-IT" sz="2200" dirty="0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 txBox="1">
            <a:spLocks/>
          </p:cNvSpPr>
          <p:nvPr/>
        </p:nvSpPr>
        <p:spPr>
          <a:xfrm>
            <a:off x="395536" y="2996952"/>
            <a:ext cx="8229600" cy="576064"/>
          </a:xfrm>
          <a:prstGeom prst="rect">
            <a:avLst/>
          </a:prstGeom>
          <a:solidFill>
            <a:srgbClr val="D9EBEB">
              <a:alpha val="89804"/>
            </a:srgbClr>
          </a:solidFill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300" b="1" cap="small" dirty="0" smtClean="0">
                <a:solidFill>
                  <a:srgbClr val="424456"/>
                </a:solidFill>
                <a:latin typeface="Garamond" panose="02020404030301010803" pitchFamily="18" charset="0"/>
              </a:rPr>
              <a:t>7. Christine de Pizan</a:t>
            </a:r>
            <a:endParaRPr lang="it-IT" sz="3300" b="1" cap="small" dirty="0">
              <a:solidFill>
                <a:srgbClr val="424456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9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599" cy="5089752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Opera quasi intera è </a:t>
            </a:r>
            <a:r>
              <a:rPr lang="it-IT" sz="2200" b="1" dirty="0">
                <a:latin typeface="High Tower Text" panose="02040502050506030303" pitchFamily="18" charset="0"/>
              </a:rPr>
              <a:t>risposta alla tradizione </a:t>
            </a:r>
            <a:r>
              <a:rPr lang="it-IT" sz="2200" b="1" dirty="0" smtClean="0">
                <a:latin typeface="High Tower Text" panose="02040502050506030303" pitchFamily="18" charset="0"/>
              </a:rPr>
              <a:t>misogina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i="1" dirty="0" smtClean="0">
                <a:latin typeface="High Tower Text" panose="02040502050506030303" pitchFamily="18" charset="0"/>
              </a:rPr>
              <a:t>Epistre </a:t>
            </a:r>
            <a:r>
              <a:rPr lang="it-IT" sz="2200" i="1" dirty="0">
                <a:latin typeface="High Tower Text" panose="02040502050506030303" pitchFamily="18" charset="0"/>
              </a:rPr>
              <a:t>au Dieu d’Amour</a:t>
            </a:r>
            <a:r>
              <a:rPr lang="it-IT" sz="2200" dirty="0">
                <a:latin typeface="High Tower Text" panose="02040502050506030303" pitchFamily="18" charset="0"/>
              </a:rPr>
              <a:t> (1399): critica l’amore cortese e ne coglie le premesse </a:t>
            </a:r>
            <a:r>
              <a:rPr lang="it-IT" sz="2200" dirty="0" smtClean="0">
                <a:latin typeface="High Tower Text" panose="02040502050506030303" pitchFamily="18" charset="0"/>
              </a:rPr>
              <a:t>misogine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i="1" dirty="0" smtClean="0">
                <a:latin typeface="High Tower Text" panose="02040502050506030303" pitchFamily="18" charset="0"/>
              </a:rPr>
              <a:t>Querelle </a:t>
            </a:r>
            <a:r>
              <a:rPr lang="it-IT" sz="2200" i="1" dirty="0">
                <a:latin typeface="High Tower Text" panose="02040502050506030303" pitchFamily="18" charset="0"/>
              </a:rPr>
              <a:t>de la rose</a:t>
            </a:r>
            <a:r>
              <a:rPr lang="it-IT" sz="2200" dirty="0">
                <a:latin typeface="High Tower Text" panose="02040502050506030303" pitchFamily="18" charset="0"/>
              </a:rPr>
              <a:t> (1401-1402) –risposta al trattato elogiativo sul </a:t>
            </a:r>
            <a:r>
              <a:rPr lang="it-IT" sz="2200" i="1" dirty="0">
                <a:latin typeface="High Tower Text" panose="02040502050506030303" pitchFamily="18" charset="0"/>
              </a:rPr>
              <a:t>Roman de la rose</a:t>
            </a:r>
            <a:r>
              <a:rPr lang="it-IT" sz="2200" dirty="0">
                <a:latin typeface="High Tower Text" panose="02040502050506030303" pitchFamily="18" charset="0"/>
              </a:rPr>
              <a:t> di Jean de </a:t>
            </a:r>
            <a:r>
              <a:rPr lang="it-IT" sz="2200" dirty="0" smtClean="0">
                <a:latin typeface="High Tower Text" panose="02040502050506030303" pitchFamily="18" charset="0"/>
              </a:rPr>
              <a:t>Montreuil</a:t>
            </a:r>
            <a:endParaRPr lang="it-IT" sz="22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66164" y="692696"/>
            <a:ext cx="8220635" cy="57606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>
                <a:latin typeface="Centaur" panose="02030504050205020304" pitchFamily="18" charset="0"/>
              </a:rPr>
              <a:t>Caratteristiche</a:t>
            </a:r>
            <a:endParaRPr lang="it-IT" b="1" dirty="0">
              <a:latin typeface="Centaur" panose="020305040502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i.  Christine </a:t>
            </a:r>
            <a:r>
              <a:rPr lang="it-IT" sz="2800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sfrutta il discorso maschile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54202"/>
          </a:xfrm>
        </p:spPr>
        <p:txBody>
          <a:bodyPr>
            <a:normAutofit/>
          </a:bodyPr>
          <a:lstStyle/>
          <a:p>
            <a:pPr algn="just">
              <a:buClrTx/>
            </a:pPr>
            <a:r>
              <a:rPr lang="it-IT" sz="2200" dirty="0">
                <a:latin typeface="High Tower Text" panose="02040502050506030303" pitchFamily="18" charset="0"/>
              </a:rPr>
              <a:t>Helen Solterer (</a:t>
            </a:r>
            <a:r>
              <a:rPr lang="it-IT" sz="2200" i="1" dirty="0">
                <a:latin typeface="High Tower Text" panose="02040502050506030303" pitchFamily="18" charset="0"/>
              </a:rPr>
              <a:t>The Master and Minerva</a:t>
            </a:r>
            <a:r>
              <a:rPr lang="it-IT" sz="2200" dirty="0">
                <a:latin typeface="High Tower Text" panose="02040502050506030303" pitchFamily="18" charset="0"/>
              </a:rPr>
              <a:t>): </a:t>
            </a:r>
          </a:p>
          <a:p>
            <a:pPr marL="402336" lvl="1" indent="0" algn="just">
              <a:spcAft>
                <a:spcPts val="2400"/>
              </a:spcAft>
              <a:buNone/>
            </a:pPr>
            <a:r>
              <a:rPr lang="it-IT" sz="2200" dirty="0" smtClean="0">
                <a:latin typeface="High Tower Text" panose="02040502050506030303" pitchFamily="18" charset="0"/>
              </a:rPr>
              <a:t>« la </a:t>
            </a:r>
            <a:r>
              <a:rPr lang="it-IT" sz="2200" dirty="0">
                <a:latin typeface="High Tower Text" panose="02040502050506030303" pitchFamily="18" charset="0"/>
              </a:rPr>
              <a:t>risposta rappresenta uno spazio virtuale per sottolineare una differenza. Piuttosto che rispettare i limiti del lavoro precedente del maestro, la risposta può distanziarsi da quelle </a:t>
            </a:r>
            <a:r>
              <a:rPr lang="it-IT" sz="2200" dirty="0" smtClean="0">
                <a:latin typeface="High Tower Text" panose="02040502050506030303" pitchFamily="18" charset="0"/>
              </a:rPr>
              <a:t>premesse »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Si </a:t>
            </a:r>
            <a:r>
              <a:rPr lang="it-IT" sz="2200" dirty="0">
                <a:latin typeface="High Tower Text" panose="02040502050506030303" pitchFamily="18" charset="0"/>
              </a:rPr>
              <a:t>presenta come la vuole l’uomo:</a:t>
            </a:r>
          </a:p>
          <a:p>
            <a:pPr lvl="1" algn="just">
              <a:spcAft>
                <a:spcPts val="24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	</a:t>
            </a:r>
            <a:r>
              <a:rPr lang="it-IT" sz="2200" dirty="0" smtClean="0">
                <a:latin typeface="High Tower Text" panose="02040502050506030303" pitchFamily="18" charset="0"/>
              </a:rPr>
              <a:t>« ma </a:t>
            </a:r>
            <a:r>
              <a:rPr lang="fr-FR" sz="2200" dirty="0" err="1">
                <a:latin typeface="High Tower Text" panose="02040502050506030303" pitchFamily="18" charset="0"/>
              </a:rPr>
              <a:t>femminine</a:t>
            </a:r>
            <a:r>
              <a:rPr lang="fr-FR" sz="2200" dirty="0">
                <a:latin typeface="High Tower Text" panose="02040502050506030303" pitchFamily="18" charset="0"/>
              </a:rPr>
              <a:t> </a:t>
            </a:r>
            <a:r>
              <a:rPr lang="fr-FR" sz="2200" dirty="0" smtClean="0">
                <a:latin typeface="High Tower Text" panose="02040502050506030303" pitchFamily="18" charset="0"/>
              </a:rPr>
              <a:t>ignorance »</a:t>
            </a:r>
            <a:endParaRPr lang="it-IT" sz="2200" dirty="0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26141"/>
            <a:ext cx="8229600" cy="5848395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f. 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Chiudere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la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bocca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g.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Le </a:t>
            </a:r>
            <a:r>
              <a:rPr lang="es-E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Pré</a:t>
            </a:r>
            <a:r>
              <a:rPr lang="es-E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tondu</a:t>
            </a:r>
            <a:endParaRPr lang="es-ES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h</a:t>
            </a:r>
            <a:r>
              <a:rPr lang="es-E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. 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Risposta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delle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donne</a:t>
            </a:r>
            <a:endParaRPr lang="es-ES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	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i. Letteratura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femminile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come risposta</a:t>
            </a:r>
          </a:p>
          <a:p>
            <a:pPr marL="411480" lvl="1" indent="0">
              <a:buNone/>
            </a:pP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	ii.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Comunità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religiose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femminili</a:t>
            </a:r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entaur" panose="02030504050205020304" pitchFamily="18" charset="0"/>
            </a:endParaRPr>
          </a:p>
          <a:p>
            <a:pPr marL="109728" lvl="0" indent="0">
              <a:spcBef>
                <a:spcPts val="0"/>
              </a:spcBef>
              <a:buClr>
                <a:srgbClr val="A04DA3"/>
              </a:buClr>
              <a:buNone/>
            </a:pPr>
            <a:r>
              <a:rPr lang="es-ES" cap="small" dirty="0" smtClean="0">
                <a:solidFill>
                  <a:prstClr val="black"/>
                </a:solidFill>
                <a:latin typeface="Garamond" panose="02020404030301010803" pitchFamily="18" charset="0"/>
              </a:rPr>
              <a:t>7. Christine de </a:t>
            </a:r>
            <a:r>
              <a:rPr lang="es-ES" cap="small" dirty="0" err="1" smtClean="0">
                <a:solidFill>
                  <a:prstClr val="black"/>
                </a:solidFill>
                <a:latin typeface="Garamond" panose="02020404030301010803" pitchFamily="18" charset="0"/>
              </a:rPr>
              <a:t>Pizan</a:t>
            </a:r>
            <a:endParaRPr lang="es-ES" i="1" cap="small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a.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Caratteristiche</a:t>
            </a:r>
            <a:endParaRPr lang="es-E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aur" panose="02030504050205020304" pitchFamily="18" charset="0"/>
              </a:rPr>
              <a:t>	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i. Christine sfrutta il discorso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maschile</a:t>
            </a:r>
            <a:endParaRPr lang="es-ES" sz="2400" i="1" dirty="0" smtClean="0">
              <a:solidFill>
                <a:schemeClr val="tx1">
                  <a:lumMod val="50000"/>
                  <a:lumOff val="50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i="1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	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ii. Topos </a:t>
            </a:r>
            <a:r>
              <a:rPr lang="es-E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della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modestia</a:t>
            </a:r>
          </a:p>
          <a:p>
            <a:pPr marL="411480" lvl="1" indent="0">
              <a:buNone/>
            </a:pP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	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iii. </a:t>
            </a:r>
            <a:r>
              <a:rPr lang="es-E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La cité des </a:t>
            </a:r>
            <a:r>
              <a:rPr lang="es-ES" sz="2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dames</a:t>
            </a:r>
            <a:endParaRPr lang="es-ES" sz="2400" i="1" dirty="0" smtClean="0">
              <a:solidFill>
                <a:schemeClr val="tx1">
                  <a:lumMod val="50000"/>
                  <a:lumOff val="50000"/>
                </a:schemeClr>
              </a:solidFill>
              <a:latin typeface="Centaur" panose="02030504050205020304" pitchFamily="18" charset="0"/>
            </a:endParaRPr>
          </a:p>
          <a:p>
            <a:pPr marL="109728" lvl="0" indent="0">
              <a:spcBef>
                <a:spcPts val="0"/>
              </a:spcBef>
              <a:buClr>
                <a:srgbClr val="A04DA3"/>
              </a:buClr>
              <a:buNone/>
            </a:pPr>
            <a:r>
              <a:rPr lang="es-ES" cap="small" dirty="0" smtClean="0">
                <a:solidFill>
                  <a:prstClr val="black"/>
                </a:solidFill>
                <a:latin typeface="Garamond" panose="02020404030301010803" pitchFamily="18" charset="0"/>
              </a:rPr>
              <a:t>    </a:t>
            </a:r>
            <a:r>
              <a:rPr lang="es-ES" cap="small" dirty="0" err="1" smtClean="0">
                <a:solidFill>
                  <a:prstClr val="black"/>
                </a:solidFill>
                <a:latin typeface="Garamond" panose="02020404030301010803" pitchFamily="18" charset="0"/>
              </a:rPr>
              <a:t>Bibliografia</a:t>
            </a:r>
            <a:endParaRPr lang="es-ES" i="1" cap="small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411480" lvl="1" indent="0">
              <a:buNone/>
            </a:pPr>
            <a:endParaRPr lang="es-E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aur" panose="02030504050205020304" pitchFamily="18" charset="0"/>
              </a:rPr>
              <a:t>  </a:t>
            </a:r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  <a:latin typeface="Centaur" panose="02030504050205020304" pitchFamily="18" charset="0"/>
            </a:endParaRPr>
          </a:p>
          <a:p>
            <a:pPr marL="411480" lvl="1" indent="0">
              <a:buNone/>
            </a:pPr>
            <a:endParaRPr lang="es-ES" i="1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1529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83388" cy="576064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ii.  Topos </a:t>
            </a:r>
            <a:r>
              <a:rPr lang="it-IT" sz="2800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della modestia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716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« Ainsi</a:t>
            </a:r>
            <a:r>
              <a:rPr lang="it-IT" sz="2200" dirty="0">
                <a:latin typeface="High Tower Text" panose="02040502050506030303" pitchFamily="18" charset="0"/>
              </a:rPr>
              <a:t>, selon ma petite capacité et foible jugement, sans plus estre prolixe en lengage, non obstant que asséz plus pourroit estre dit et mieulx, ne sçay considerer aucune utilité ou dit </a:t>
            </a:r>
            <a:r>
              <a:rPr lang="it-IT" sz="2200" dirty="0" smtClean="0">
                <a:latin typeface="High Tower Text" panose="02040502050506030303" pitchFamily="18" charset="0"/>
              </a:rPr>
              <a:t>traictié » </a:t>
            </a:r>
            <a:r>
              <a:rPr lang="it-IT" sz="2200" dirty="0">
                <a:latin typeface="High Tower Text" panose="02040502050506030303" pitchFamily="18" charset="0"/>
              </a:rPr>
              <a:t>(Huot, </a:t>
            </a:r>
            <a:r>
              <a:rPr lang="it-IT" sz="2200" i="1" dirty="0">
                <a:latin typeface="High Tower Text" panose="02040502050506030303" pitchFamily="18" charset="0"/>
              </a:rPr>
              <a:t>The ‘Romance of the Rose</a:t>
            </a:r>
            <a:r>
              <a:rPr lang="it-IT" sz="2200" dirty="0">
                <a:latin typeface="High Tower Text" panose="02040502050506030303" pitchFamily="18" charset="0"/>
              </a:rPr>
              <a:t>’, p. 20)</a:t>
            </a:r>
          </a:p>
          <a:p>
            <a:pPr lvl="1" algn="just">
              <a:buNone/>
            </a:pPr>
            <a:r>
              <a:rPr lang="it-IT" sz="2200" dirty="0">
                <a:latin typeface="High Tower Text" panose="02040502050506030303" pitchFamily="18" charset="0"/>
              </a:rPr>
              <a:t>	(‘Così, secondo le mie scarse capacità e il mio giudizio debole, senza essere più prolissa con le parole, anche se si potrebbe dire ancora di più e in modo migliore, non so trovare nessuna utilità nel detto trattato</a:t>
            </a:r>
            <a:r>
              <a:rPr lang="it-IT" sz="2200" dirty="0" smtClean="0">
                <a:latin typeface="High Tower Text" panose="02040502050506030303" pitchFamily="18" charset="0"/>
              </a:rPr>
              <a:t>’)</a:t>
            </a:r>
            <a:endParaRPr lang="it-IT" sz="22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iii.  </a:t>
            </a:r>
            <a:r>
              <a:rPr lang="it-IT" sz="2800" i="1" dirty="0" smtClean="0">
                <a:latin typeface="PMingLiU-ExtB" panose="02020500000000000000" pitchFamily="18" charset="-120"/>
                <a:ea typeface="PMingLiU-ExtB" panose="02020500000000000000" pitchFamily="18" charset="-120"/>
              </a:rPr>
              <a:t>La </a:t>
            </a:r>
            <a:r>
              <a:rPr lang="it-IT" sz="2800" i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cité des dames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69128"/>
          </a:xfrm>
        </p:spPr>
        <p:txBody>
          <a:bodyPr/>
          <a:lstStyle/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Opera </a:t>
            </a:r>
            <a:r>
              <a:rPr lang="it-IT" sz="2200" dirty="0">
                <a:latin typeface="High Tower Text" panose="02040502050506030303" pitchFamily="18" charset="0"/>
              </a:rPr>
              <a:t>più nota di </a:t>
            </a:r>
            <a:r>
              <a:rPr lang="it-IT" sz="2200" dirty="0" smtClean="0">
                <a:latin typeface="High Tower Text" panose="02040502050506030303" pitchFamily="18" charset="0"/>
              </a:rPr>
              <a:t>Christine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 smtClean="0">
                <a:latin typeface="High Tower Text" panose="02040502050506030303" pitchFamily="18" charset="0"/>
              </a:rPr>
              <a:t>Risponde </a:t>
            </a:r>
            <a:r>
              <a:rPr lang="it-IT" sz="2200" dirty="0">
                <a:latin typeface="High Tower Text" panose="02040502050506030303" pitchFamily="18" charset="0"/>
              </a:rPr>
              <a:t>alle</a:t>
            </a:r>
            <a:r>
              <a:rPr lang="it-IT" sz="2200" i="1" dirty="0">
                <a:latin typeface="High Tower Text" panose="02040502050506030303" pitchFamily="18" charset="0"/>
              </a:rPr>
              <a:t> Lamentations</a:t>
            </a:r>
            <a:r>
              <a:rPr lang="it-IT" sz="2200" dirty="0">
                <a:latin typeface="High Tower Text" panose="02040502050506030303" pitchFamily="18" charset="0"/>
              </a:rPr>
              <a:t> di Matheolus, definite un libro </a:t>
            </a:r>
            <a:r>
              <a:rPr lang="it-IT" sz="2200" dirty="0" smtClean="0">
                <a:latin typeface="High Tower Text" panose="02040502050506030303" pitchFamily="18" charset="0"/>
              </a:rPr>
              <a:t/>
            </a:r>
            <a:br>
              <a:rPr lang="it-IT" sz="2200" dirty="0" smtClean="0">
                <a:latin typeface="High Tower Text" panose="02040502050506030303" pitchFamily="18" charset="0"/>
              </a:rPr>
            </a:br>
            <a:r>
              <a:rPr lang="it-IT" sz="2200" dirty="0" smtClean="0">
                <a:latin typeface="High Tower Text" panose="02040502050506030303" pitchFamily="18" charset="0"/>
              </a:rPr>
              <a:t>« de </a:t>
            </a:r>
            <a:r>
              <a:rPr lang="it-IT" sz="2200" dirty="0">
                <a:latin typeface="High Tower Text" panose="02040502050506030303" pitchFamily="18" charset="0"/>
              </a:rPr>
              <a:t>nulle </a:t>
            </a:r>
            <a:r>
              <a:rPr lang="it-IT" sz="2200" dirty="0" smtClean="0">
                <a:latin typeface="High Tower Text" panose="02040502050506030303" pitchFamily="18" charset="0"/>
              </a:rPr>
              <a:t>auctorité » </a:t>
            </a:r>
            <a:r>
              <a:rPr lang="it-IT" sz="2200" dirty="0">
                <a:latin typeface="High Tower Text" panose="02040502050506030303" pitchFamily="18" charset="0"/>
              </a:rPr>
              <a:t>(assolutamente senza autorità</a:t>
            </a:r>
            <a:r>
              <a:rPr lang="it-IT" sz="2200" dirty="0" smtClean="0">
                <a:latin typeface="High Tower Text" panose="02040502050506030303" pitchFamily="18" charset="0"/>
              </a:rPr>
              <a:t>)</a:t>
            </a:r>
            <a:endParaRPr lang="it-IT" sz="2200" dirty="0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  <a:solidFill>
            <a:srgbClr val="D6E9EA">
              <a:alpha val="60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es-ES" sz="3300" cap="small" dirty="0" err="1" smtClean="0">
                <a:latin typeface="Garamond" panose="02020404030301010803" pitchFamily="18" charset="0"/>
              </a:rPr>
              <a:t>Bibliografia</a:t>
            </a:r>
            <a:endParaRPr lang="es-ES" sz="3300" cap="small" dirty="0">
              <a:latin typeface="Garamond" panose="020204040303010108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877272"/>
          </a:xfrm>
        </p:spPr>
        <p:txBody>
          <a:bodyPr>
            <a:normAutofit fontScale="92500" lnSpcReduction="20000"/>
          </a:bodyPr>
          <a:lstStyle/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ALLEN, P., </a:t>
            </a:r>
            <a:r>
              <a:rPr lang="es-ES" sz="1200" i="1" dirty="0" err="1">
                <a:latin typeface="High Tower Text" panose="02040502050506030303" pitchFamily="18" charset="0"/>
              </a:rPr>
              <a:t>The</a:t>
            </a:r>
            <a:r>
              <a:rPr lang="es-ES" sz="1200" i="1" dirty="0">
                <a:latin typeface="High Tower Text" panose="02040502050506030303" pitchFamily="18" charset="0"/>
              </a:rPr>
              <a:t> Concept of </a:t>
            </a:r>
            <a:r>
              <a:rPr lang="es-ES" sz="1200" i="1" dirty="0" err="1">
                <a:latin typeface="High Tower Text" panose="02040502050506030303" pitchFamily="18" charset="0"/>
              </a:rPr>
              <a:t>Woman</a:t>
            </a:r>
            <a:r>
              <a:rPr lang="es-ES" sz="1200" i="1" dirty="0">
                <a:latin typeface="High Tower Text" panose="02040502050506030303" pitchFamily="18" charset="0"/>
              </a:rPr>
              <a:t>. </a:t>
            </a:r>
            <a:r>
              <a:rPr lang="es-ES" sz="1200" i="1" dirty="0" err="1">
                <a:latin typeface="High Tower Text" panose="02040502050506030303" pitchFamily="18" charset="0"/>
              </a:rPr>
              <a:t>The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Aristotelian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Revolution</a:t>
            </a:r>
            <a:r>
              <a:rPr lang="es-ES" sz="1200" i="1" dirty="0">
                <a:latin typeface="High Tower Text" panose="02040502050506030303" pitchFamily="18" charset="0"/>
              </a:rPr>
              <a:t> 750 BC-AD 1250, </a:t>
            </a:r>
            <a:r>
              <a:rPr lang="es-ES" sz="1200" dirty="0">
                <a:latin typeface="High Tower Text" panose="02040502050506030303" pitchFamily="18" charset="0"/>
              </a:rPr>
              <a:t>Gran Rapids (</a:t>
            </a:r>
            <a:r>
              <a:rPr lang="es-ES" sz="1200" dirty="0" err="1">
                <a:latin typeface="High Tower Text" panose="02040502050506030303" pitchFamily="18" charset="0"/>
              </a:rPr>
              <a:t>michigan</a:t>
            </a:r>
            <a:r>
              <a:rPr lang="es-ES" sz="1200" dirty="0">
                <a:latin typeface="High Tower Text" panose="02040502050506030303" pitchFamily="18" charset="0"/>
              </a:rPr>
              <a:t>, </a:t>
            </a:r>
            <a:r>
              <a:rPr lang="es-ES" sz="1200" dirty="0" err="1">
                <a:latin typeface="High Tower Text" panose="02040502050506030303" pitchFamily="18" charset="0"/>
              </a:rPr>
              <a:t>Wiliam</a:t>
            </a:r>
            <a:r>
              <a:rPr lang="es-ES" sz="1200" dirty="0">
                <a:latin typeface="High Tower Text" panose="02040502050506030303" pitchFamily="18" charset="0"/>
              </a:rPr>
              <a:t> B. </a:t>
            </a:r>
            <a:r>
              <a:rPr lang="es-ES" sz="1200" dirty="0" err="1">
                <a:latin typeface="High Tower Text" panose="02040502050506030303" pitchFamily="18" charset="0"/>
              </a:rPr>
              <a:t>Eerdmans</a:t>
            </a:r>
            <a:r>
              <a:rPr lang="es-ES" sz="1200" dirty="0">
                <a:latin typeface="High Tower Text" panose="02040502050506030303" pitchFamily="18" charset="0"/>
              </a:rPr>
              <a:t>, 1997.</a:t>
            </a: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ARCHER, R. (</a:t>
            </a:r>
            <a:r>
              <a:rPr lang="es-ES" sz="1200" dirty="0" err="1">
                <a:latin typeface="High Tower Text" panose="02040502050506030303" pitchFamily="18" charset="0"/>
              </a:rPr>
              <a:t>selec</a:t>
            </a:r>
            <a:r>
              <a:rPr lang="es-ES" sz="1200" dirty="0">
                <a:latin typeface="High Tower Text" panose="02040502050506030303" pitchFamily="18" charset="0"/>
              </a:rPr>
              <a:t>. - ed.), </a:t>
            </a:r>
            <a:r>
              <a:rPr lang="es-ES" sz="1200" i="1" dirty="0">
                <a:latin typeface="High Tower Text" panose="02040502050506030303" pitchFamily="18" charset="0"/>
              </a:rPr>
              <a:t>Misoginia y defensa de las mujeres: antología de textos medievales</a:t>
            </a:r>
            <a:r>
              <a:rPr lang="es-ES" sz="1200" dirty="0">
                <a:latin typeface="High Tower Text" panose="02040502050506030303" pitchFamily="18" charset="0"/>
              </a:rPr>
              <a:t>, Madrid, Cátedra, 2001.</a:t>
            </a: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BLOCH, R.H., </a:t>
            </a:r>
            <a:r>
              <a:rPr lang="es-ES" sz="1200" i="1" dirty="0">
                <a:latin typeface="High Tower Text" panose="02040502050506030303" pitchFamily="18" charset="0"/>
              </a:rPr>
              <a:t>Medieval </a:t>
            </a:r>
            <a:r>
              <a:rPr lang="es-ES" sz="1200" i="1" dirty="0" err="1">
                <a:latin typeface="High Tower Text" panose="02040502050506030303" pitchFamily="18" charset="0"/>
              </a:rPr>
              <a:t>Misogyny</a:t>
            </a:r>
            <a:r>
              <a:rPr lang="es-ES" sz="1200" i="1" dirty="0">
                <a:latin typeface="High Tower Text" panose="02040502050506030303" pitchFamily="18" charset="0"/>
              </a:rPr>
              <a:t> and </a:t>
            </a:r>
            <a:r>
              <a:rPr lang="es-ES" sz="1200" i="1" dirty="0" err="1">
                <a:latin typeface="High Tower Text" panose="02040502050506030303" pitchFamily="18" charset="0"/>
              </a:rPr>
              <a:t>the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Invention</a:t>
            </a:r>
            <a:r>
              <a:rPr lang="es-ES" sz="1200" i="1" dirty="0">
                <a:latin typeface="High Tower Text" panose="02040502050506030303" pitchFamily="18" charset="0"/>
              </a:rPr>
              <a:t> of Western </a:t>
            </a:r>
            <a:r>
              <a:rPr lang="es-ES" sz="1200" i="1" dirty="0" err="1">
                <a:latin typeface="High Tower Text" panose="02040502050506030303" pitchFamily="18" charset="0"/>
              </a:rPr>
              <a:t>Romantic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Love</a:t>
            </a:r>
            <a:r>
              <a:rPr lang="es-ES" sz="1200" i="1" dirty="0">
                <a:latin typeface="High Tower Text" panose="02040502050506030303" pitchFamily="18" charset="0"/>
              </a:rPr>
              <a:t>, </a:t>
            </a:r>
            <a:r>
              <a:rPr lang="es-ES" sz="1200" dirty="0">
                <a:latin typeface="High Tower Text" panose="02040502050506030303" pitchFamily="18" charset="0"/>
              </a:rPr>
              <a:t>Chicago, </a:t>
            </a:r>
            <a:r>
              <a:rPr lang="es-ES" sz="1200" dirty="0" err="1">
                <a:latin typeface="High Tower Text" panose="02040502050506030303" pitchFamily="18" charset="0"/>
              </a:rPr>
              <a:t>The</a:t>
            </a:r>
            <a:r>
              <a:rPr lang="es-ES" sz="1200" dirty="0">
                <a:latin typeface="High Tower Text" panose="02040502050506030303" pitchFamily="18" charset="0"/>
              </a:rPr>
              <a:t> Univ. of Chicago </a:t>
            </a:r>
            <a:r>
              <a:rPr lang="es-ES" sz="1200" dirty="0" err="1">
                <a:latin typeface="High Tower Text" panose="02040502050506030303" pitchFamily="18" charset="0"/>
              </a:rPr>
              <a:t>Presse</a:t>
            </a:r>
            <a:r>
              <a:rPr lang="es-ES" sz="1200" dirty="0">
                <a:latin typeface="High Tower Text" panose="02040502050506030303" pitchFamily="18" charset="0"/>
              </a:rPr>
              <a:t>, 1991.</a:t>
            </a: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BLOCH, R.H., “Medieval </a:t>
            </a:r>
            <a:r>
              <a:rPr lang="es-ES" sz="1200" dirty="0" err="1">
                <a:latin typeface="High Tower Text" panose="02040502050506030303" pitchFamily="18" charset="0"/>
              </a:rPr>
              <a:t>Misogyny</a:t>
            </a:r>
            <a:r>
              <a:rPr lang="es-ES" sz="1200" dirty="0">
                <a:latin typeface="High Tower Text" panose="02040502050506030303" pitchFamily="18" charset="0"/>
              </a:rPr>
              <a:t>”, </a:t>
            </a:r>
            <a:r>
              <a:rPr lang="es-ES" sz="1200" i="1" dirty="0" err="1">
                <a:latin typeface="High Tower Text" panose="02040502050506030303" pitchFamily="18" charset="0"/>
              </a:rPr>
              <a:t>Representations</a:t>
            </a:r>
            <a:r>
              <a:rPr lang="es-ES" sz="1200" i="1" dirty="0">
                <a:latin typeface="High Tower Text" panose="02040502050506030303" pitchFamily="18" charset="0"/>
              </a:rPr>
              <a:t>, 20, 1987, pp. 1-24.</a:t>
            </a: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BLAMIRES, A., </a:t>
            </a:r>
            <a:r>
              <a:rPr lang="es-ES" sz="1200" i="1" dirty="0" err="1">
                <a:latin typeface="High Tower Text" panose="02040502050506030303" pitchFamily="18" charset="0"/>
              </a:rPr>
              <a:t>Woman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Defamed</a:t>
            </a:r>
            <a:r>
              <a:rPr lang="es-ES" sz="1200" i="1" dirty="0">
                <a:latin typeface="High Tower Text" panose="02040502050506030303" pitchFamily="18" charset="0"/>
              </a:rPr>
              <a:t> and </a:t>
            </a:r>
            <a:r>
              <a:rPr lang="es-ES" sz="1200" i="1" dirty="0" err="1">
                <a:latin typeface="High Tower Text" panose="02040502050506030303" pitchFamily="18" charset="0"/>
              </a:rPr>
              <a:t>Woman</a:t>
            </a:r>
            <a:r>
              <a:rPr lang="es-ES" sz="1200" i="1" dirty="0">
                <a:latin typeface="High Tower Text" panose="02040502050506030303" pitchFamily="18" charset="0"/>
              </a:rPr>
              <a:t> Defended. </a:t>
            </a:r>
            <a:r>
              <a:rPr lang="es-ES" sz="1200" i="1" dirty="0" err="1">
                <a:latin typeface="High Tower Text" panose="02040502050506030303" pitchFamily="18" charset="0"/>
              </a:rPr>
              <a:t>An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Antology</a:t>
            </a:r>
            <a:r>
              <a:rPr lang="es-ES" sz="1200" i="1" dirty="0">
                <a:latin typeface="High Tower Text" panose="02040502050506030303" pitchFamily="18" charset="0"/>
              </a:rPr>
              <a:t> of Medieval </a:t>
            </a:r>
            <a:r>
              <a:rPr lang="es-ES" sz="1200" i="1" dirty="0" err="1">
                <a:latin typeface="High Tower Text" panose="02040502050506030303" pitchFamily="18" charset="0"/>
              </a:rPr>
              <a:t>Texts</a:t>
            </a:r>
            <a:r>
              <a:rPr lang="es-ES" sz="1200" i="1" dirty="0">
                <a:latin typeface="High Tower Text" panose="02040502050506030303" pitchFamily="18" charset="0"/>
              </a:rPr>
              <a:t>, </a:t>
            </a:r>
            <a:r>
              <a:rPr lang="es-ES" sz="1200" dirty="0">
                <a:latin typeface="High Tower Text" panose="02040502050506030303" pitchFamily="18" charset="0"/>
              </a:rPr>
              <a:t>Oxford, </a:t>
            </a:r>
            <a:r>
              <a:rPr lang="es-ES" sz="1200" dirty="0" err="1">
                <a:latin typeface="High Tower Text" panose="02040502050506030303" pitchFamily="18" charset="0"/>
              </a:rPr>
              <a:t>Clarendon</a:t>
            </a:r>
            <a:r>
              <a:rPr lang="es-ES" sz="1200" dirty="0">
                <a:latin typeface="High Tower Text" panose="02040502050506030303" pitchFamily="18" charset="0"/>
              </a:rPr>
              <a:t> </a:t>
            </a:r>
            <a:r>
              <a:rPr lang="es-ES" sz="1200" dirty="0" err="1">
                <a:latin typeface="High Tower Text" panose="02040502050506030303" pitchFamily="18" charset="0"/>
              </a:rPr>
              <a:t>Press</a:t>
            </a:r>
            <a:r>
              <a:rPr lang="es-ES" sz="1200" dirty="0">
                <a:latin typeface="High Tower Text" panose="02040502050506030303" pitchFamily="18" charset="0"/>
              </a:rPr>
              <a:t>, 1992.</a:t>
            </a: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CADDEN, J., </a:t>
            </a:r>
            <a:r>
              <a:rPr lang="es-ES" sz="1200" i="1" dirty="0" err="1">
                <a:latin typeface="High Tower Text" panose="02040502050506030303" pitchFamily="18" charset="0"/>
              </a:rPr>
              <a:t>Meanings</a:t>
            </a:r>
            <a:r>
              <a:rPr lang="es-ES" sz="1200" i="1" dirty="0">
                <a:latin typeface="High Tower Text" panose="02040502050506030303" pitchFamily="18" charset="0"/>
              </a:rPr>
              <a:t> of sex </a:t>
            </a:r>
            <a:r>
              <a:rPr lang="es-ES" sz="1200" i="1" dirty="0" err="1">
                <a:latin typeface="High Tower Text" panose="02040502050506030303" pitchFamily="18" charset="0"/>
              </a:rPr>
              <a:t>difference</a:t>
            </a:r>
            <a:r>
              <a:rPr lang="es-ES" sz="1200" i="1" dirty="0">
                <a:latin typeface="High Tower Text" panose="02040502050506030303" pitchFamily="18" charset="0"/>
              </a:rPr>
              <a:t> in </a:t>
            </a:r>
            <a:r>
              <a:rPr lang="es-ES" sz="1200" i="1" dirty="0" err="1">
                <a:latin typeface="High Tower Text" panose="02040502050506030303" pitchFamily="18" charset="0"/>
              </a:rPr>
              <a:t>the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Middle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Ages</a:t>
            </a:r>
            <a:r>
              <a:rPr lang="es-ES" sz="1200" i="1" dirty="0">
                <a:latin typeface="High Tower Text" panose="02040502050506030303" pitchFamily="18" charset="0"/>
              </a:rPr>
              <a:t>: medicine, </a:t>
            </a:r>
            <a:r>
              <a:rPr lang="es-ES" sz="1200" i="1" dirty="0" err="1">
                <a:latin typeface="High Tower Text" panose="02040502050506030303" pitchFamily="18" charset="0"/>
              </a:rPr>
              <a:t>science</a:t>
            </a:r>
            <a:r>
              <a:rPr lang="es-ES" sz="1200" i="1" dirty="0">
                <a:latin typeface="High Tower Text" panose="02040502050506030303" pitchFamily="18" charset="0"/>
              </a:rPr>
              <a:t> and </a:t>
            </a:r>
            <a:r>
              <a:rPr lang="es-ES" sz="1200" i="1" dirty="0" err="1">
                <a:latin typeface="High Tower Text" panose="02040502050506030303" pitchFamily="18" charset="0"/>
              </a:rPr>
              <a:t>culture</a:t>
            </a:r>
            <a:r>
              <a:rPr lang="es-ES" sz="1200" dirty="0" err="1">
                <a:latin typeface="High Tower Text" panose="02040502050506030303" pitchFamily="18" charset="0"/>
              </a:rPr>
              <a:t>,Cambridge</a:t>
            </a:r>
            <a:r>
              <a:rPr lang="es-ES" sz="1200" dirty="0">
                <a:latin typeface="High Tower Text" panose="02040502050506030303" pitchFamily="18" charset="0"/>
              </a:rPr>
              <a:t> Cambridge Univ. </a:t>
            </a:r>
            <a:r>
              <a:rPr lang="es-ES" sz="1200" dirty="0" err="1">
                <a:latin typeface="High Tower Text" panose="02040502050506030303" pitchFamily="18" charset="0"/>
              </a:rPr>
              <a:t>Presse</a:t>
            </a:r>
            <a:r>
              <a:rPr lang="es-ES" sz="1200" dirty="0">
                <a:latin typeface="High Tower Text" panose="02040502050506030303" pitchFamily="18" charset="0"/>
              </a:rPr>
              <a:t>, 1993.</a:t>
            </a: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CAMPOS VARGAS, H., “El cuerpo femenino: retórica y argumentación en la poesía misógina medieval”,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Filologia</a:t>
            </a:r>
            <a:r>
              <a:rPr lang="es-ES" sz="1200" i="1" dirty="0">
                <a:latin typeface="High Tower Text" panose="02040502050506030303" pitchFamily="18" charset="0"/>
              </a:rPr>
              <a:t> y Lingüística </a:t>
            </a:r>
            <a:r>
              <a:rPr lang="es-ES" sz="1200" dirty="0">
                <a:latin typeface="High Tower Text" panose="02040502050506030303" pitchFamily="18" charset="0"/>
              </a:rPr>
              <a:t>39 (1), 2013, pp. 25-39.</a:t>
            </a: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DRONKE, </a:t>
            </a:r>
            <a:r>
              <a:rPr lang="es-ES" sz="1200" i="1" dirty="0">
                <a:latin typeface="High Tower Text" panose="02040502050506030303" pitchFamily="18" charset="0"/>
              </a:rPr>
              <a:t>P., </a:t>
            </a:r>
            <a:r>
              <a:rPr lang="es-ES" sz="1200" i="1" dirty="0" err="1">
                <a:latin typeface="High Tower Text" panose="02040502050506030303" pitchFamily="18" charset="0"/>
              </a:rPr>
              <a:t>Donne</a:t>
            </a:r>
            <a:r>
              <a:rPr lang="es-ES" sz="1200" i="1" dirty="0">
                <a:latin typeface="High Tower Text" panose="02040502050506030303" pitchFamily="18" charset="0"/>
              </a:rPr>
              <a:t> e culture </a:t>
            </a:r>
            <a:r>
              <a:rPr lang="es-ES" sz="1200" i="1" dirty="0" err="1">
                <a:latin typeface="High Tower Text" panose="02040502050506030303" pitchFamily="18" charset="0"/>
              </a:rPr>
              <a:t>nel</a:t>
            </a:r>
            <a:r>
              <a:rPr lang="es-ES" sz="1200" i="1" dirty="0">
                <a:latin typeface="High Tower Text" panose="02040502050506030303" pitchFamily="18" charset="0"/>
              </a:rPr>
              <a:t> Medioevo: </a:t>
            </a:r>
            <a:r>
              <a:rPr lang="es-ES" sz="1200" i="1" dirty="0" err="1">
                <a:latin typeface="High Tower Text" panose="02040502050506030303" pitchFamily="18" charset="0"/>
              </a:rPr>
              <a:t>scrittici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medievali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dal</a:t>
            </a:r>
            <a:r>
              <a:rPr lang="es-ES" sz="1200" i="1" dirty="0">
                <a:latin typeface="High Tower Text" panose="02040502050506030303" pitchFamily="18" charset="0"/>
              </a:rPr>
              <a:t> II al XIV </a:t>
            </a:r>
            <a:r>
              <a:rPr lang="es-ES" sz="1200" i="1" dirty="0" err="1">
                <a:latin typeface="High Tower Text" panose="02040502050506030303" pitchFamily="18" charset="0"/>
              </a:rPr>
              <a:t>secolo</a:t>
            </a:r>
            <a:r>
              <a:rPr lang="es-ES" sz="1200" dirty="0">
                <a:latin typeface="High Tower Text" panose="02040502050506030303" pitchFamily="18" charset="0"/>
              </a:rPr>
              <a:t>, Milano, </a:t>
            </a:r>
            <a:r>
              <a:rPr lang="es-ES" sz="1200" dirty="0" err="1">
                <a:latin typeface="High Tower Text" panose="02040502050506030303" pitchFamily="18" charset="0"/>
              </a:rPr>
              <a:t>Il</a:t>
            </a:r>
            <a:r>
              <a:rPr lang="es-ES" sz="1200" dirty="0">
                <a:latin typeface="High Tower Text" panose="02040502050506030303" pitchFamily="18" charset="0"/>
              </a:rPr>
              <a:t> </a:t>
            </a:r>
            <a:r>
              <a:rPr lang="es-ES" sz="1200" dirty="0" err="1">
                <a:latin typeface="High Tower Text" panose="02040502050506030303" pitchFamily="18" charset="0"/>
              </a:rPr>
              <a:t>Saggiatore</a:t>
            </a:r>
            <a:r>
              <a:rPr lang="es-ES" sz="1200" dirty="0">
                <a:latin typeface="High Tower Text" panose="02040502050506030303" pitchFamily="18" charset="0"/>
              </a:rPr>
              <a:t>, 1986.</a:t>
            </a:r>
            <a:endParaRPr lang="es-ES" sz="1200" i="1" dirty="0">
              <a:latin typeface="High Tower Text" panose="02040502050506030303" pitchFamily="18" charset="0"/>
            </a:endParaRPr>
          </a:p>
          <a:p>
            <a:pPr algn="just">
              <a:buClrTx/>
            </a:pPr>
            <a:r>
              <a:rPr lang="en-US" sz="1200" dirty="0">
                <a:latin typeface="High Tower Text" panose="02040502050506030303" pitchFamily="18" charset="0"/>
              </a:rPr>
              <a:t>FIERO, G.K. – Wendy </a:t>
            </a:r>
            <a:r>
              <a:rPr lang="en-US" sz="1200" dirty="0" err="1">
                <a:latin typeface="High Tower Text" panose="02040502050506030303" pitchFamily="18" charset="0"/>
              </a:rPr>
              <a:t>Pfeffer</a:t>
            </a:r>
            <a:r>
              <a:rPr lang="en-US" sz="1200" dirty="0">
                <a:latin typeface="High Tower Text" panose="02040502050506030303" pitchFamily="18" charset="0"/>
              </a:rPr>
              <a:t> – M. </a:t>
            </a:r>
            <a:r>
              <a:rPr lang="en-US" sz="1200" dirty="0" err="1">
                <a:latin typeface="High Tower Text" panose="02040502050506030303" pitchFamily="18" charset="0"/>
              </a:rPr>
              <a:t>Allain</a:t>
            </a:r>
            <a:r>
              <a:rPr lang="en-US" sz="1200" dirty="0">
                <a:latin typeface="High Tower Text" panose="02040502050506030303" pitchFamily="18" charset="0"/>
              </a:rPr>
              <a:t> (transl. and ed.), </a:t>
            </a:r>
            <a:r>
              <a:rPr lang="fr-FR" sz="1200" i="1" dirty="0" err="1">
                <a:latin typeface="High Tower Text" panose="02040502050506030303" pitchFamily="18" charset="0"/>
              </a:rPr>
              <a:t>Three</a:t>
            </a:r>
            <a:r>
              <a:rPr lang="fr-FR" sz="1200" i="1" dirty="0">
                <a:latin typeface="High Tower Text" panose="02040502050506030303" pitchFamily="18" charset="0"/>
              </a:rPr>
              <a:t> </a:t>
            </a:r>
            <a:r>
              <a:rPr lang="fr-FR" sz="1200" i="1" dirty="0" err="1">
                <a:latin typeface="High Tower Text" panose="02040502050506030303" pitchFamily="18" charset="0"/>
              </a:rPr>
              <a:t>medieval</a:t>
            </a:r>
            <a:r>
              <a:rPr lang="fr-FR" sz="1200" i="1" dirty="0">
                <a:latin typeface="High Tower Text" panose="02040502050506030303" pitchFamily="18" charset="0"/>
              </a:rPr>
              <a:t> </a:t>
            </a:r>
            <a:r>
              <a:rPr lang="fr-FR" sz="1200" i="1" dirty="0" err="1">
                <a:latin typeface="High Tower Text" panose="02040502050506030303" pitchFamily="18" charset="0"/>
              </a:rPr>
              <a:t>views</a:t>
            </a:r>
            <a:r>
              <a:rPr lang="fr-FR" sz="1200" i="1" dirty="0">
                <a:latin typeface="High Tower Text" panose="02040502050506030303" pitchFamily="18" charset="0"/>
              </a:rPr>
              <a:t> of </a:t>
            </a:r>
            <a:r>
              <a:rPr lang="fr-FR" sz="1200" i="1" dirty="0" err="1">
                <a:latin typeface="High Tower Text" panose="02040502050506030303" pitchFamily="18" charset="0"/>
              </a:rPr>
              <a:t>women</a:t>
            </a:r>
            <a:r>
              <a:rPr lang="fr-FR" sz="1200" i="1" dirty="0">
                <a:latin typeface="High Tower Text" panose="02040502050506030303" pitchFamily="18" charset="0"/>
              </a:rPr>
              <a:t> : La Contenance des </a:t>
            </a:r>
            <a:r>
              <a:rPr lang="fr-FR" sz="1200" i="1" dirty="0" err="1">
                <a:latin typeface="High Tower Text" panose="02040502050506030303" pitchFamily="18" charset="0"/>
              </a:rPr>
              <a:t>fames</a:t>
            </a:r>
            <a:r>
              <a:rPr lang="fr-FR" sz="1200" i="1" dirty="0">
                <a:latin typeface="High Tower Text" panose="02040502050506030303" pitchFamily="18" charset="0"/>
              </a:rPr>
              <a:t>, Le Bien des </a:t>
            </a:r>
            <a:r>
              <a:rPr lang="fr-FR" sz="1200" i="1" dirty="0" err="1">
                <a:latin typeface="High Tower Text" panose="02040502050506030303" pitchFamily="18" charset="0"/>
              </a:rPr>
              <a:t>fames</a:t>
            </a:r>
            <a:r>
              <a:rPr lang="fr-FR" sz="1200" i="1" dirty="0">
                <a:latin typeface="High Tower Text" panose="02040502050506030303" pitchFamily="18" charset="0"/>
              </a:rPr>
              <a:t>, Le </a:t>
            </a:r>
            <a:r>
              <a:rPr lang="fr-FR" sz="1200" i="1" dirty="0" err="1">
                <a:latin typeface="High Tower Text" panose="02040502050506030303" pitchFamily="18" charset="0"/>
              </a:rPr>
              <a:t>Blasme</a:t>
            </a:r>
            <a:r>
              <a:rPr lang="fr-FR" sz="1200" i="1" dirty="0">
                <a:latin typeface="High Tower Text" panose="02040502050506030303" pitchFamily="18" charset="0"/>
              </a:rPr>
              <a:t> des </a:t>
            </a:r>
            <a:r>
              <a:rPr lang="fr-FR" sz="1200" i="1" dirty="0" err="1">
                <a:latin typeface="High Tower Text" panose="02040502050506030303" pitchFamily="18" charset="0"/>
              </a:rPr>
              <a:t>fames</a:t>
            </a:r>
            <a:r>
              <a:rPr lang="fr-FR" sz="1200" dirty="0">
                <a:latin typeface="High Tower Text" panose="02040502050506030303" pitchFamily="18" charset="0"/>
              </a:rPr>
              <a:t>, New </a:t>
            </a:r>
            <a:r>
              <a:rPr lang="fr-FR" sz="1200" dirty="0" err="1">
                <a:latin typeface="High Tower Text" panose="02040502050506030303" pitchFamily="18" charset="0"/>
              </a:rPr>
              <a:t>Haven</a:t>
            </a:r>
            <a:r>
              <a:rPr lang="fr-FR" sz="1200" dirty="0">
                <a:latin typeface="High Tower Text" panose="02040502050506030303" pitchFamily="18" charset="0"/>
              </a:rPr>
              <a:t>, Yale </a:t>
            </a:r>
            <a:r>
              <a:rPr lang="fr-FR" sz="1200" dirty="0" err="1">
                <a:latin typeface="High Tower Text" panose="02040502050506030303" pitchFamily="18" charset="0"/>
              </a:rPr>
              <a:t>Univ</a:t>
            </a:r>
            <a:r>
              <a:rPr lang="fr-FR" sz="1200" dirty="0">
                <a:latin typeface="High Tower Text" panose="02040502050506030303" pitchFamily="18" charset="0"/>
              </a:rPr>
              <a:t>. </a:t>
            </a:r>
            <a:r>
              <a:rPr lang="fr-FR" sz="1200" dirty="0" err="1">
                <a:latin typeface="High Tower Text" panose="02040502050506030303" pitchFamily="18" charset="0"/>
              </a:rPr>
              <a:t>Press</a:t>
            </a:r>
            <a:r>
              <a:rPr lang="fr-FR" sz="1200" dirty="0">
                <a:latin typeface="High Tower Text" panose="02040502050506030303" pitchFamily="18" charset="0"/>
              </a:rPr>
              <a:t>, 1989.</a:t>
            </a:r>
          </a:p>
          <a:p>
            <a:pPr algn="just">
              <a:buClrTx/>
            </a:pPr>
            <a:r>
              <a:rPr lang="fr-FR" sz="1200" dirty="0">
                <a:latin typeface="High Tower Text" panose="02040502050506030303" pitchFamily="18" charset="0"/>
              </a:rPr>
              <a:t>GAUNT, S., «</a:t>
            </a:r>
            <a:r>
              <a:rPr lang="fr-FR" sz="1200" dirty="0" err="1">
                <a:latin typeface="High Tower Text" panose="02040502050506030303" pitchFamily="18" charset="0"/>
              </a:rPr>
              <a:t>Letteratura</a:t>
            </a:r>
            <a:r>
              <a:rPr lang="fr-FR" sz="1200" dirty="0">
                <a:latin typeface="High Tower Text" panose="02040502050506030303" pitchFamily="18" charset="0"/>
              </a:rPr>
              <a:t> </a:t>
            </a:r>
            <a:r>
              <a:rPr lang="fr-FR" sz="1200" dirty="0" err="1">
                <a:latin typeface="High Tower Text" panose="02040502050506030303" pitchFamily="18" charset="0"/>
              </a:rPr>
              <a:t>medievale</a:t>
            </a:r>
            <a:r>
              <a:rPr lang="fr-FR" sz="1200" dirty="0">
                <a:latin typeface="High Tower Text" panose="02040502050506030303" pitchFamily="18" charset="0"/>
              </a:rPr>
              <a:t> e </a:t>
            </a:r>
            <a:r>
              <a:rPr lang="fr-FR" sz="1200" dirty="0" err="1">
                <a:latin typeface="High Tower Text" panose="02040502050506030303" pitchFamily="18" charset="0"/>
              </a:rPr>
              <a:t>Gender</a:t>
            </a:r>
            <a:r>
              <a:rPr lang="fr-FR" sz="1200" dirty="0">
                <a:latin typeface="High Tower Text" panose="02040502050506030303" pitchFamily="18" charset="0"/>
              </a:rPr>
              <a:t> </a:t>
            </a:r>
            <a:r>
              <a:rPr lang="fr-FR" sz="1200" dirty="0" err="1">
                <a:latin typeface="High Tower Text" panose="02040502050506030303" pitchFamily="18" charset="0"/>
              </a:rPr>
              <a:t>Studies</a:t>
            </a:r>
            <a:r>
              <a:rPr lang="fr-FR" sz="1200" dirty="0">
                <a:latin typeface="High Tower Text" panose="02040502050506030303" pitchFamily="18" charset="0"/>
              </a:rPr>
              <a:t>: </a:t>
            </a:r>
            <a:r>
              <a:rPr lang="fr-FR" sz="1200" dirty="0" err="1">
                <a:latin typeface="High Tower Text" panose="02040502050506030303" pitchFamily="18" charset="0"/>
              </a:rPr>
              <a:t>Ascoltare</a:t>
            </a:r>
            <a:r>
              <a:rPr lang="fr-FR" sz="1200" dirty="0">
                <a:latin typeface="High Tower Text" panose="02040502050506030303" pitchFamily="18" charset="0"/>
              </a:rPr>
              <a:t> </a:t>
            </a:r>
            <a:r>
              <a:rPr lang="fr-FR" sz="1200" dirty="0" err="1">
                <a:latin typeface="High Tower Text" panose="02040502050506030303" pitchFamily="18" charset="0"/>
              </a:rPr>
              <a:t>voci</a:t>
            </a:r>
            <a:r>
              <a:rPr lang="fr-FR" sz="1200" dirty="0">
                <a:latin typeface="High Tower Text" panose="02040502050506030303" pitchFamily="18" charset="0"/>
              </a:rPr>
              <a:t> </a:t>
            </a:r>
            <a:r>
              <a:rPr lang="fr-FR" sz="1200" dirty="0" err="1">
                <a:latin typeface="High Tower Text" panose="02040502050506030303" pitchFamily="18" charset="0"/>
              </a:rPr>
              <a:t>soffocate</a:t>
            </a:r>
            <a:r>
              <a:rPr lang="fr-FR" sz="1200" dirty="0">
                <a:latin typeface="High Tower Text" panose="02040502050506030303" pitchFamily="18" charset="0"/>
              </a:rPr>
              <a:t> »,</a:t>
            </a:r>
            <a:r>
              <a:rPr lang="it-IT" sz="1200" dirty="0">
                <a:latin typeface="High Tower Text" panose="02040502050506030303" pitchFamily="18" charset="0"/>
              </a:rPr>
              <a:t> </a:t>
            </a:r>
            <a:r>
              <a:rPr lang="it-IT" sz="1200" i="1" dirty="0">
                <a:latin typeface="High Tower Text" panose="02040502050506030303" pitchFamily="18" charset="0"/>
              </a:rPr>
              <a:t>Lo spazio letterario del Medioevo. 2. Il Medioevo volgare</a:t>
            </a:r>
            <a:r>
              <a:rPr lang="it-IT" sz="1200" dirty="0">
                <a:latin typeface="High Tower Text" panose="02040502050506030303" pitchFamily="18" charset="0"/>
              </a:rPr>
              <a:t>, a cura di P. Boitani, M. Mancini, A. Varvaro, 4 voll., Roma, Salerno, vol. IV L’attualizzazione del testo, 2004, pp. 509-544.</a:t>
            </a:r>
            <a:r>
              <a:rPr lang="fr-FR" sz="1200" dirty="0">
                <a:latin typeface="High Tower Text" panose="02040502050506030303" pitchFamily="18" charset="0"/>
              </a:rPr>
              <a:t> pp. 651-683.</a:t>
            </a:r>
          </a:p>
          <a:p>
            <a:pPr algn="just">
              <a:buClrTx/>
            </a:pPr>
            <a:r>
              <a:rPr lang="fr-FR" sz="1200" dirty="0">
                <a:latin typeface="High Tower Text" panose="02040502050506030303" pitchFamily="18" charset="0"/>
              </a:rPr>
              <a:t>GAUNT, S., </a:t>
            </a:r>
            <a:r>
              <a:rPr lang="fr-FR" sz="1200" i="1" dirty="0" err="1">
                <a:latin typeface="High Tower Text" panose="02040502050506030303" pitchFamily="18" charset="0"/>
              </a:rPr>
              <a:t>Gender</a:t>
            </a:r>
            <a:r>
              <a:rPr lang="fr-FR" sz="1200" i="1" dirty="0">
                <a:latin typeface="High Tower Text" panose="02040502050506030303" pitchFamily="18" charset="0"/>
              </a:rPr>
              <a:t> and </a:t>
            </a:r>
            <a:r>
              <a:rPr lang="fr-FR" sz="1200" i="1" dirty="0" smtClean="0">
                <a:latin typeface="High Tower Text" panose="02040502050506030303" pitchFamily="18" charset="0"/>
              </a:rPr>
              <a:t>genre </a:t>
            </a:r>
            <a:r>
              <a:rPr lang="fr-FR" sz="1200" i="1" dirty="0">
                <a:latin typeface="High Tower Text" panose="02040502050506030303" pitchFamily="18" charset="0"/>
              </a:rPr>
              <a:t>in </a:t>
            </a:r>
            <a:r>
              <a:rPr lang="fr-FR" sz="1200" i="1" dirty="0" err="1">
                <a:latin typeface="High Tower Text" panose="02040502050506030303" pitchFamily="18" charset="0"/>
              </a:rPr>
              <a:t>M</a:t>
            </a:r>
            <a:r>
              <a:rPr lang="fr-FR" sz="1200" i="1" dirty="0" err="1" smtClean="0">
                <a:latin typeface="High Tower Text" panose="02040502050506030303" pitchFamily="18" charset="0"/>
              </a:rPr>
              <a:t>edieval</a:t>
            </a:r>
            <a:r>
              <a:rPr lang="fr-FR" sz="1200" i="1" dirty="0" smtClean="0">
                <a:latin typeface="High Tower Text" panose="02040502050506030303" pitchFamily="18" charset="0"/>
              </a:rPr>
              <a:t> </a:t>
            </a:r>
            <a:r>
              <a:rPr lang="fr-FR" sz="1200" i="1" dirty="0">
                <a:latin typeface="High Tower Text" panose="02040502050506030303" pitchFamily="18" charset="0"/>
              </a:rPr>
              <a:t>French </a:t>
            </a:r>
            <a:r>
              <a:rPr lang="fr-FR" sz="1200" i="1" smtClean="0">
                <a:latin typeface="High Tower Text" panose="02040502050506030303" pitchFamily="18" charset="0"/>
              </a:rPr>
              <a:t>Li</a:t>
            </a:r>
            <a:r>
              <a:rPr lang="fr-FR" sz="1200" i="1" smtClean="0">
                <a:latin typeface="High Tower Text" panose="02040502050506030303" pitchFamily="18" charset="0"/>
              </a:rPr>
              <a:t>terature</a:t>
            </a:r>
            <a:r>
              <a:rPr lang="fr-FR" sz="1200" dirty="0">
                <a:latin typeface="High Tower Text" panose="02040502050506030303" pitchFamily="18" charset="0"/>
              </a:rPr>
              <a:t>, Cambridge, </a:t>
            </a:r>
            <a:r>
              <a:rPr lang="fr-FR" sz="1200" dirty="0" err="1">
                <a:latin typeface="High Tower Text" panose="02040502050506030303" pitchFamily="18" charset="0"/>
              </a:rPr>
              <a:t>University</a:t>
            </a:r>
            <a:r>
              <a:rPr lang="fr-FR" sz="1200" dirty="0">
                <a:latin typeface="High Tower Text" panose="02040502050506030303" pitchFamily="18" charset="0"/>
              </a:rPr>
              <a:t> </a:t>
            </a:r>
            <a:r>
              <a:rPr lang="fr-FR" sz="1200" dirty="0" err="1">
                <a:latin typeface="High Tower Text" panose="02040502050506030303" pitchFamily="18" charset="0"/>
              </a:rPr>
              <a:t>Press</a:t>
            </a:r>
            <a:r>
              <a:rPr lang="fr-FR" sz="1200" dirty="0">
                <a:latin typeface="High Tower Text" panose="02040502050506030303" pitchFamily="18" charset="0"/>
              </a:rPr>
              <a:t>, 1995.</a:t>
            </a:r>
            <a:endParaRPr lang="es-ES" sz="1200" dirty="0">
              <a:latin typeface="High Tower Text" panose="02040502050506030303" pitchFamily="18" charset="0"/>
            </a:endParaRP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KAY, S., “Le </a:t>
            </a:r>
            <a:r>
              <a:rPr lang="es-ES" sz="1200" dirty="0" err="1">
                <a:latin typeface="High Tower Text" panose="02040502050506030303" pitchFamily="18" charset="0"/>
              </a:rPr>
              <a:t>donne</a:t>
            </a:r>
            <a:r>
              <a:rPr lang="es-ES" sz="1200" dirty="0">
                <a:latin typeface="High Tower Text" panose="02040502050506030303" pitchFamily="18" charset="0"/>
              </a:rPr>
              <a:t> </a:t>
            </a:r>
            <a:r>
              <a:rPr lang="es-ES" sz="1200" dirty="0" err="1">
                <a:latin typeface="High Tower Text" panose="02040502050506030303" pitchFamily="18" charset="0"/>
              </a:rPr>
              <a:t>nella</a:t>
            </a:r>
            <a:r>
              <a:rPr lang="es-ES" sz="1200" dirty="0">
                <a:latin typeface="High Tower Text" panose="02040502050506030303" pitchFamily="18" charset="0"/>
              </a:rPr>
              <a:t> </a:t>
            </a:r>
            <a:r>
              <a:rPr lang="es-ES" sz="1200" dirty="0" err="1">
                <a:latin typeface="High Tower Text" panose="02040502050506030303" pitchFamily="18" charset="0"/>
              </a:rPr>
              <a:t>società</a:t>
            </a:r>
            <a:r>
              <a:rPr lang="es-ES" sz="1200" dirty="0">
                <a:latin typeface="High Tower Text" panose="02040502050506030303" pitchFamily="18" charset="0"/>
              </a:rPr>
              <a:t> </a:t>
            </a:r>
            <a:r>
              <a:rPr lang="es-ES" sz="1200" dirty="0" err="1">
                <a:latin typeface="High Tower Text" panose="02040502050506030303" pitchFamily="18" charset="0"/>
              </a:rPr>
              <a:t>feudale</a:t>
            </a:r>
            <a:r>
              <a:rPr lang="es-ES" sz="1200" dirty="0">
                <a:latin typeface="High Tower Text" panose="02040502050506030303" pitchFamily="18" charset="0"/>
              </a:rPr>
              <a:t>: La dama e </a:t>
            </a:r>
            <a:r>
              <a:rPr lang="es-ES" sz="1200" dirty="0" err="1">
                <a:latin typeface="High Tower Text" panose="02040502050506030303" pitchFamily="18" charset="0"/>
              </a:rPr>
              <a:t>il</a:t>
            </a:r>
            <a:r>
              <a:rPr lang="es-ES" sz="1200" dirty="0">
                <a:latin typeface="High Tower Text" panose="02040502050506030303" pitchFamily="18" charset="0"/>
              </a:rPr>
              <a:t> dono”, </a:t>
            </a:r>
            <a:r>
              <a:rPr lang="es-ES" sz="1200" i="1" dirty="0">
                <a:latin typeface="High Tower Text" panose="02040502050506030303" pitchFamily="18" charset="0"/>
              </a:rPr>
              <a:t>Lo </a:t>
            </a:r>
            <a:r>
              <a:rPr lang="es-ES" sz="1200" i="1" dirty="0" err="1">
                <a:latin typeface="High Tower Text" panose="02040502050506030303" pitchFamily="18" charset="0"/>
              </a:rPr>
              <a:t>spazio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letterario</a:t>
            </a:r>
            <a:r>
              <a:rPr lang="es-ES" sz="1200" i="1" dirty="0">
                <a:latin typeface="High Tower Text" panose="02040502050506030303" pitchFamily="18" charset="0"/>
              </a:rPr>
              <a:t> del Medioevo… PP. 545-572.</a:t>
            </a: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IGLESIAS</a:t>
            </a:r>
            <a:r>
              <a:rPr lang="es-ES" sz="1200" i="1" dirty="0">
                <a:latin typeface="High Tower Text" panose="02040502050506030303" pitchFamily="18" charset="0"/>
              </a:rPr>
              <a:t>, Y., </a:t>
            </a:r>
            <a:r>
              <a:rPr lang="es-ES" sz="1200" dirty="0">
                <a:latin typeface="High Tower Text" panose="02040502050506030303" pitchFamily="18" charset="0"/>
              </a:rPr>
              <a:t>“La prostitución en la Celestina: estudio histórico-literario”, </a:t>
            </a:r>
            <a:r>
              <a:rPr lang="es-ES" sz="1200" i="1" dirty="0" err="1">
                <a:latin typeface="High Tower Text" panose="02040502050506030303" pitchFamily="18" charset="0"/>
              </a:rPr>
              <a:t>eHUmanista</a:t>
            </a:r>
            <a:r>
              <a:rPr lang="es-ES" sz="1200" dirty="0">
                <a:latin typeface="High Tower Text" panose="02040502050506030303" pitchFamily="18" charset="0"/>
              </a:rPr>
              <a:t>, 19,  2011, pp. 193-208</a:t>
            </a:r>
            <a:r>
              <a:rPr lang="es-ES" sz="1200" dirty="0">
                <a:solidFill>
                  <a:srgbClr val="FF0000"/>
                </a:solidFill>
                <a:latin typeface="High Tower Text" panose="02040502050506030303" pitchFamily="18" charset="0"/>
              </a:rPr>
              <a:t>.</a:t>
            </a:r>
            <a:r>
              <a:rPr lang="es-ES" sz="1200" i="1" dirty="0">
                <a:solidFill>
                  <a:srgbClr val="FF0000"/>
                </a:solidFill>
                <a:latin typeface="High Tower Text" panose="02040502050506030303" pitchFamily="18" charset="0"/>
              </a:rPr>
              <a:t>  </a:t>
            </a: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LEE, Ch., “La </a:t>
            </a:r>
            <a:r>
              <a:rPr lang="es-ES" sz="1200" dirty="0" err="1">
                <a:latin typeface="High Tower Text" panose="02040502050506030303" pitchFamily="18" charset="0"/>
              </a:rPr>
              <a:t>tradizione</a:t>
            </a:r>
            <a:r>
              <a:rPr lang="es-ES" sz="1200" dirty="0">
                <a:latin typeface="High Tower Text" panose="02040502050506030303" pitchFamily="18" charset="0"/>
              </a:rPr>
              <a:t> misógina”, en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it-IT" sz="1200" i="1" dirty="0">
                <a:latin typeface="High Tower Text" panose="02040502050506030303" pitchFamily="18" charset="0"/>
              </a:rPr>
              <a:t>Lo spazio letterario del Medioevo. 2. Il Medioevo volgare, </a:t>
            </a:r>
            <a:r>
              <a:rPr lang="it-IT" sz="1200" dirty="0">
                <a:latin typeface="High Tower Text" panose="02040502050506030303" pitchFamily="18" charset="0"/>
              </a:rPr>
              <a:t>a cura di P. Boitani, M. Mancini, A. Varvaro, 4 voll., Roma, Salerno, vol. IV </a:t>
            </a:r>
            <a:r>
              <a:rPr lang="it-IT" sz="1200" i="1" dirty="0">
                <a:latin typeface="High Tower Text" panose="02040502050506030303" pitchFamily="18" charset="0"/>
              </a:rPr>
              <a:t>L’attualizzazione</a:t>
            </a:r>
            <a:r>
              <a:rPr lang="it-IT" sz="1200" dirty="0">
                <a:latin typeface="High Tower Text" panose="02040502050506030303" pitchFamily="18" charset="0"/>
              </a:rPr>
              <a:t> </a:t>
            </a:r>
            <a:r>
              <a:rPr lang="it-IT" sz="1200" i="1" dirty="0">
                <a:latin typeface="High Tower Text" panose="02040502050506030303" pitchFamily="18" charset="0"/>
              </a:rPr>
              <a:t>del testo</a:t>
            </a:r>
            <a:r>
              <a:rPr lang="it-IT" sz="1200" dirty="0">
                <a:latin typeface="High Tower Text" panose="02040502050506030303" pitchFamily="18" charset="0"/>
              </a:rPr>
              <a:t>, 2004, pp. 509-544.</a:t>
            </a:r>
            <a:endParaRPr lang="es-ES" sz="1200" dirty="0">
              <a:latin typeface="High Tower Text" panose="02040502050506030303" pitchFamily="18" charset="0"/>
            </a:endParaRP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MÉRIDA, R., “La sodomía i el </a:t>
            </a:r>
            <a:r>
              <a:rPr lang="es-ES" sz="1200" dirty="0" err="1">
                <a:latin typeface="High Tower Text" panose="02040502050506030303" pitchFamily="18" charset="0"/>
              </a:rPr>
              <a:t>cos</a:t>
            </a:r>
            <a:r>
              <a:rPr lang="es-ES" sz="1200" dirty="0">
                <a:latin typeface="High Tower Text" panose="02040502050506030303" pitchFamily="18" charset="0"/>
              </a:rPr>
              <a:t> </a:t>
            </a:r>
            <a:r>
              <a:rPr lang="es-ES" sz="1200" dirty="0" err="1">
                <a:latin typeface="High Tower Text" panose="02040502050506030303" pitchFamily="18" charset="0"/>
              </a:rPr>
              <a:t>malalt</a:t>
            </a:r>
            <a:r>
              <a:rPr lang="es-ES" sz="1200" dirty="0">
                <a:latin typeface="High Tower Text" panose="02040502050506030303" pitchFamily="18" charset="0"/>
              </a:rPr>
              <a:t> de les dones”, </a:t>
            </a:r>
            <a:r>
              <a:rPr lang="es-ES" sz="1200" i="1" dirty="0">
                <a:latin typeface="High Tower Text" panose="02040502050506030303" pitchFamily="18" charset="0"/>
              </a:rPr>
              <a:t>Imago </a:t>
            </a:r>
            <a:r>
              <a:rPr lang="es-ES" sz="1200" i="1" dirty="0" err="1">
                <a:latin typeface="High Tower Text" panose="02040502050506030303" pitchFamily="18" charset="0"/>
              </a:rPr>
              <a:t>Temporis</a:t>
            </a:r>
            <a:r>
              <a:rPr lang="es-ES" sz="1200" i="1" dirty="0">
                <a:latin typeface="High Tower Text" panose="02040502050506030303" pitchFamily="18" charset="0"/>
              </a:rPr>
              <a:t>. </a:t>
            </a:r>
            <a:r>
              <a:rPr lang="es-ES" sz="1200" i="1" dirty="0" err="1">
                <a:latin typeface="High Tower Text" panose="02040502050506030303" pitchFamily="18" charset="0"/>
              </a:rPr>
              <a:t>Medieum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Aevum</a:t>
            </a:r>
            <a:r>
              <a:rPr lang="es-ES" sz="1200" i="1" dirty="0">
                <a:latin typeface="High Tower Text" panose="02040502050506030303" pitchFamily="18" charset="0"/>
              </a:rPr>
              <a:t>, </a:t>
            </a:r>
            <a:r>
              <a:rPr lang="es-ES" sz="1200" dirty="0">
                <a:latin typeface="High Tower Text" panose="02040502050506030303" pitchFamily="18" charset="0"/>
              </a:rPr>
              <a:t> 7, 2013, pp. 560-574.</a:t>
            </a: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MONTAIGLON A. de – G. RAINAUD, </a:t>
            </a:r>
            <a:r>
              <a:rPr lang="es-ES" sz="1200" i="1" dirty="0" err="1">
                <a:latin typeface="High Tower Text" panose="02040502050506030303" pitchFamily="18" charset="0"/>
              </a:rPr>
              <a:t>Recueil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général</a:t>
            </a:r>
            <a:r>
              <a:rPr lang="es-ES" sz="1200" i="1" dirty="0">
                <a:latin typeface="High Tower Text" panose="02040502050506030303" pitchFamily="18" charset="0"/>
              </a:rPr>
              <a:t> et </a:t>
            </a:r>
            <a:r>
              <a:rPr lang="es-ES" sz="1200" i="1" dirty="0" err="1">
                <a:latin typeface="High Tower Text" panose="02040502050506030303" pitchFamily="18" charset="0"/>
              </a:rPr>
              <a:t>complet</a:t>
            </a:r>
            <a:r>
              <a:rPr lang="es-ES" sz="1200" i="1" dirty="0">
                <a:latin typeface="High Tower Text" panose="02040502050506030303" pitchFamily="18" charset="0"/>
              </a:rPr>
              <a:t> des </a:t>
            </a:r>
            <a:r>
              <a:rPr lang="es-ES" sz="1200" i="1" dirty="0" err="1">
                <a:latin typeface="High Tower Text" panose="02040502050506030303" pitchFamily="18" charset="0"/>
              </a:rPr>
              <a:t>fabliaux</a:t>
            </a:r>
            <a:r>
              <a:rPr lang="es-ES" sz="1200" i="1" dirty="0">
                <a:latin typeface="High Tower Text" panose="02040502050506030303" pitchFamily="18" charset="0"/>
              </a:rPr>
              <a:t> des XIII et XIV </a:t>
            </a:r>
            <a:r>
              <a:rPr lang="es-ES" sz="1200" i="1" dirty="0" err="1">
                <a:latin typeface="High Tower Text" panose="02040502050506030303" pitchFamily="18" charset="0"/>
              </a:rPr>
              <a:t>siècles</a:t>
            </a:r>
            <a:r>
              <a:rPr lang="es-ES" sz="1200" dirty="0">
                <a:latin typeface="High Tower Text" panose="02040502050506030303" pitchFamily="18" charset="0"/>
              </a:rPr>
              <a:t>, 6 vols., New York, </a:t>
            </a:r>
            <a:r>
              <a:rPr lang="es-ES" sz="1200" dirty="0" err="1">
                <a:latin typeface="High Tower Text" panose="02040502050506030303" pitchFamily="18" charset="0"/>
              </a:rPr>
              <a:t>Burt</a:t>
            </a:r>
            <a:r>
              <a:rPr lang="es-ES" sz="1200" dirty="0">
                <a:latin typeface="High Tower Text" panose="02040502050506030303" pitchFamily="18" charset="0"/>
              </a:rPr>
              <a:t> Franklin, 1964.</a:t>
            </a:r>
          </a:p>
          <a:p>
            <a:pPr algn="just">
              <a:buClrTx/>
            </a:pPr>
            <a:r>
              <a:rPr lang="en-US" sz="1200" dirty="0">
                <a:latin typeface="High Tower Text" panose="02040502050506030303" pitchFamily="18" charset="0"/>
              </a:rPr>
              <a:t>ORSTEIN, Misogyny and Pro-feminism in Early Castilian Literature”, </a:t>
            </a:r>
            <a:r>
              <a:rPr lang="en-US" sz="1200" i="1" dirty="0">
                <a:latin typeface="High Tower Text" panose="02040502050506030303" pitchFamily="18" charset="0"/>
              </a:rPr>
              <a:t>Modern Language </a:t>
            </a:r>
            <a:r>
              <a:rPr lang="en-US" sz="1200" i="1" dirty="0" err="1">
                <a:latin typeface="High Tower Text" panose="02040502050506030303" pitchFamily="18" charset="0"/>
              </a:rPr>
              <a:t>Quaterly</a:t>
            </a:r>
            <a:r>
              <a:rPr lang="en-US" sz="1200" i="1" dirty="0">
                <a:latin typeface="High Tower Text" panose="02040502050506030303" pitchFamily="18" charset="0"/>
              </a:rPr>
              <a:t>, </a:t>
            </a:r>
            <a:r>
              <a:rPr lang="en-US" sz="1200" dirty="0">
                <a:latin typeface="High Tower Text" panose="02040502050506030303" pitchFamily="18" charset="0"/>
              </a:rPr>
              <a:t>3, 1942, pp. 221-34.</a:t>
            </a:r>
          </a:p>
          <a:p>
            <a:pPr algn="just">
              <a:buClrTx/>
            </a:pPr>
            <a:r>
              <a:rPr lang="en-US" sz="1200" dirty="0">
                <a:latin typeface="High Tower Text" panose="02040502050506030303" pitchFamily="18" charset="0"/>
              </a:rPr>
              <a:t>RODRIGUEZ-ESCALONA, M.P., </a:t>
            </a:r>
            <a:r>
              <a:rPr lang="en-US" sz="1200" i="1" dirty="0" err="1">
                <a:latin typeface="High Tower Text" panose="02040502050506030303" pitchFamily="18" charset="0"/>
              </a:rPr>
              <a:t>Poesía</a:t>
            </a:r>
            <a:r>
              <a:rPr lang="en-US" sz="1200" i="1" dirty="0">
                <a:latin typeface="High Tower Text" panose="02040502050506030303" pitchFamily="18" charset="0"/>
              </a:rPr>
              <a:t> </a:t>
            </a:r>
            <a:r>
              <a:rPr lang="en-US" sz="1200" i="1" dirty="0" err="1">
                <a:latin typeface="High Tower Text" panose="02040502050506030303" pitchFamily="18" charset="0"/>
              </a:rPr>
              <a:t>misógina</a:t>
            </a:r>
            <a:r>
              <a:rPr lang="en-US" sz="1200" i="1" dirty="0">
                <a:latin typeface="High Tower Text" panose="02040502050506030303" pitchFamily="18" charset="0"/>
              </a:rPr>
              <a:t> </a:t>
            </a:r>
            <a:r>
              <a:rPr lang="en-US" sz="1200" i="1" dirty="0" err="1">
                <a:latin typeface="High Tower Text" panose="02040502050506030303" pitchFamily="18" charset="0"/>
              </a:rPr>
              <a:t>en</a:t>
            </a:r>
            <a:r>
              <a:rPr lang="en-US" sz="1200" i="1" dirty="0">
                <a:latin typeface="High Tower Text" panose="02040502050506030303" pitchFamily="18" charset="0"/>
              </a:rPr>
              <a:t> la </a:t>
            </a:r>
            <a:r>
              <a:rPr lang="en-US" sz="1200" i="1" dirty="0" err="1">
                <a:latin typeface="High Tower Text" panose="02040502050506030303" pitchFamily="18" charset="0"/>
              </a:rPr>
              <a:t>Edad</a:t>
            </a:r>
            <a:r>
              <a:rPr lang="en-US" sz="1200" i="1" dirty="0">
                <a:latin typeface="High Tower Text" panose="02040502050506030303" pitchFamily="18" charset="0"/>
              </a:rPr>
              <a:t> Media Latina</a:t>
            </a:r>
            <a:r>
              <a:rPr lang="en-US" sz="1200" dirty="0">
                <a:latin typeface="High Tower Text" panose="02040502050506030303" pitchFamily="18" charset="0"/>
              </a:rPr>
              <a:t>, ss. XI-XIII, Barcelona, </a:t>
            </a:r>
            <a:r>
              <a:rPr lang="en-US" sz="1200" dirty="0" err="1">
                <a:latin typeface="High Tower Text" panose="02040502050506030303" pitchFamily="18" charset="0"/>
              </a:rPr>
              <a:t>Publicacións</a:t>
            </a:r>
            <a:r>
              <a:rPr lang="en-US" sz="1200" dirty="0">
                <a:latin typeface="High Tower Text" panose="02040502050506030303" pitchFamily="18" charset="0"/>
              </a:rPr>
              <a:t> Univ. de Barcelona, 1995.</a:t>
            </a:r>
          </a:p>
          <a:p>
            <a:pPr>
              <a:buClrTx/>
            </a:pPr>
            <a:r>
              <a:rPr lang="es-ES" sz="1200" dirty="0">
                <a:latin typeface="High Tower Text" panose="02040502050506030303" pitchFamily="18" charset="0"/>
              </a:rPr>
              <a:t>ROGERS, K., </a:t>
            </a:r>
            <a:r>
              <a:rPr lang="es-ES" sz="1200" i="1" dirty="0" err="1">
                <a:latin typeface="High Tower Text" panose="02040502050506030303" pitchFamily="18" charset="0"/>
              </a:rPr>
              <a:t>The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Toublesome</a:t>
            </a:r>
            <a:r>
              <a:rPr lang="es-ES" sz="1200" i="1" dirty="0">
                <a:latin typeface="High Tower Text" panose="02040502050506030303" pitchFamily="18" charset="0"/>
              </a:rPr>
              <a:t> </a:t>
            </a:r>
            <a:r>
              <a:rPr lang="es-ES" sz="1200" i="1" dirty="0" err="1">
                <a:latin typeface="High Tower Text" panose="02040502050506030303" pitchFamily="18" charset="0"/>
              </a:rPr>
              <a:t>Helpmate</a:t>
            </a:r>
            <a:r>
              <a:rPr lang="es-ES" sz="1200" i="1" dirty="0">
                <a:latin typeface="High Tower Text" panose="02040502050506030303" pitchFamily="18" charset="0"/>
              </a:rPr>
              <a:t>. A </a:t>
            </a:r>
            <a:r>
              <a:rPr lang="es-ES" sz="1200" i="1" dirty="0" err="1">
                <a:latin typeface="High Tower Text" panose="02040502050506030303" pitchFamily="18" charset="0"/>
              </a:rPr>
              <a:t>History</a:t>
            </a:r>
            <a:r>
              <a:rPr lang="es-ES" sz="1200" i="1" dirty="0">
                <a:latin typeface="High Tower Text" panose="02040502050506030303" pitchFamily="18" charset="0"/>
              </a:rPr>
              <a:t> of </a:t>
            </a:r>
            <a:r>
              <a:rPr lang="es-ES" sz="1200" i="1" dirty="0" err="1">
                <a:latin typeface="High Tower Text" panose="02040502050506030303" pitchFamily="18" charset="0"/>
              </a:rPr>
              <a:t>Misogyny</a:t>
            </a:r>
            <a:r>
              <a:rPr lang="es-ES" sz="1200" i="1" dirty="0">
                <a:latin typeface="High Tower Text" panose="02040502050506030303" pitchFamily="18" charset="0"/>
              </a:rPr>
              <a:t> in </a:t>
            </a:r>
            <a:r>
              <a:rPr lang="es-ES" sz="1200" i="1" dirty="0" err="1">
                <a:latin typeface="High Tower Text" panose="02040502050506030303" pitchFamily="18" charset="0"/>
              </a:rPr>
              <a:t>Literature</a:t>
            </a:r>
            <a:r>
              <a:rPr lang="es-ES" sz="1200" dirty="0">
                <a:latin typeface="High Tower Text" panose="02040502050506030303" pitchFamily="18" charset="0"/>
              </a:rPr>
              <a:t>, Seattle – London, Univ. of Washington </a:t>
            </a:r>
            <a:r>
              <a:rPr lang="es-ES" sz="1200" dirty="0" err="1">
                <a:latin typeface="High Tower Text" panose="02040502050506030303" pitchFamily="18" charset="0"/>
              </a:rPr>
              <a:t>Press</a:t>
            </a:r>
            <a:r>
              <a:rPr lang="es-ES" sz="1200" dirty="0">
                <a:latin typeface="High Tower Text" panose="02040502050506030303" pitchFamily="18" charset="0"/>
              </a:rPr>
              <a:t>, 1966, </a:t>
            </a: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SEGURA GRAÍÑO, Cr. (coord.), </a:t>
            </a:r>
            <a:r>
              <a:rPr lang="es-ES" sz="1200" i="1" dirty="0">
                <a:latin typeface="High Tower Text" panose="02040502050506030303" pitchFamily="18" charset="0"/>
              </a:rPr>
              <a:t>Feminismo y misoginia en la literatura española : fuentes literarias para las historia de las mujeres</a:t>
            </a:r>
            <a:r>
              <a:rPr lang="es-ES" sz="1200" dirty="0">
                <a:latin typeface="High Tower Text" panose="02040502050506030303" pitchFamily="18" charset="0"/>
              </a:rPr>
              <a:t>, Madrid, Narcea, 2001.</a:t>
            </a:r>
          </a:p>
          <a:p>
            <a:pPr algn="just">
              <a:buClrTx/>
            </a:pPr>
            <a:r>
              <a:rPr lang="en-US" sz="1200" dirty="0">
                <a:latin typeface="High Tower Text" panose="02040502050506030303" pitchFamily="18" charset="0"/>
              </a:rPr>
              <a:t>SNOW, Joseph T., “Celestina’s Houses”, </a:t>
            </a:r>
            <a:r>
              <a:rPr lang="en-US" sz="1200" i="1" dirty="0">
                <a:latin typeface="High Tower Text" panose="02040502050506030303" pitchFamily="18" charset="0"/>
              </a:rPr>
              <a:t>Bulletin of Hispanic Studies, </a:t>
            </a:r>
            <a:r>
              <a:rPr lang="en-US" sz="1200" dirty="0">
                <a:latin typeface="High Tower Text" panose="02040502050506030303" pitchFamily="18" charset="0"/>
              </a:rPr>
              <a:t>86, 2009, pp. 133-142.</a:t>
            </a:r>
            <a:endParaRPr lang="es-ES" sz="1200" dirty="0">
              <a:latin typeface="High Tower Text" panose="02040502050506030303" pitchFamily="18" charset="0"/>
            </a:endParaRP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SOLOMON, M., </a:t>
            </a:r>
            <a:r>
              <a:rPr lang="en-US" sz="1200" i="1" dirty="0">
                <a:latin typeface="High Tower Text" panose="02040502050506030303" pitchFamily="18" charset="0"/>
              </a:rPr>
              <a:t>The Literature of misogyny in medieval Spain : the </a:t>
            </a:r>
            <a:r>
              <a:rPr lang="en-US" sz="1200" i="1" dirty="0" err="1">
                <a:latin typeface="High Tower Text" panose="02040502050506030303" pitchFamily="18" charset="0"/>
              </a:rPr>
              <a:t>Arcipreste</a:t>
            </a:r>
            <a:r>
              <a:rPr lang="en-US" sz="1200" i="1" dirty="0">
                <a:latin typeface="High Tower Text" panose="02040502050506030303" pitchFamily="18" charset="0"/>
              </a:rPr>
              <a:t> de Talavera and the Spill</a:t>
            </a:r>
            <a:r>
              <a:rPr lang="en-US" sz="1200" dirty="0">
                <a:latin typeface="High Tower Text" panose="02040502050506030303" pitchFamily="18" charset="0"/>
              </a:rPr>
              <a:t>, Cambridge, Cambridge Univ. Press, 1997.</a:t>
            </a:r>
          </a:p>
          <a:p>
            <a:pPr algn="just">
              <a:buClrTx/>
            </a:pPr>
            <a:r>
              <a:rPr lang="es-ES" sz="1200" dirty="0">
                <a:latin typeface="High Tower Text" panose="02040502050506030303" pitchFamily="18" charset="0"/>
              </a:rPr>
              <a:t>SOLTERER, H., </a:t>
            </a:r>
            <a:r>
              <a:rPr lang="es-ES" sz="1200" i="1" dirty="0" err="1">
                <a:latin typeface="High Tower Text" panose="02040502050506030303" pitchFamily="18" charset="0"/>
              </a:rPr>
              <a:t>The</a:t>
            </a:r>
            <a:r>
              <a:rPr lang="es-ES" sz="1200" i="1" dirty="0">
                <a:latin typeface="High Tower Text" panose="02040502050506030303" pitchFamily="18" charset="0"/>
              </a:rPr>
              <a:t> Master and Minerva. Disputing Women in </a:t>
            </a:r>
            <a:r>
              <a:rPr lang="es-ES" sz="1200" i="1" dirty="0" smtClean="0">
                <a:latin typeface="High Tower Text" panose="02040502050506030303" pitchFamily="18" charset="0"/>
              </a:rPr>
              <a:t>French </a:t>
            </a:r>
            <a:r>
              <a:rPr lang="es-ES" sz="1200" i="1" dirty="0">
                <a:latin typeface="High Tower Text" panose="02040502050506030303" pitchFamily="18" charset="0"/>
              </a:rPr>
              <a:t>Medieval Culture, </a:t>
            </a:r>
            <a:r>
              <a:rPr lang="es-ES" sz="1200" dirty="0">
                <a:latin typeface="High Tower Text" panose="02040502050506030303" pitchFamily="18" charset="0"/>
              </a:rPr>
              <a:t>Berkeley – Los Angeles, Univ. of California </a:t>
            </a:r>
            <a:r>
              <a:rPr lang="es-ES" sz="1200" dirty="0" err="1">
                <a:latin typeface="High Tower Text" panose="02040502050506030303" pitchFamily="18" charset="0"/>
              </a:rPr>
              <a:t>Press</a:t>
            </a:r>
            <a:r>
              <a:rPr lang="es-ES" sz="1200" dirty="0">
                <a:latin typeface="High Tower Text" panose="02040502050506030303" pitchFamily="18" charset="0"/>
              </a:rPr>
              <a:t>, </a:t>
            </a:r>
            <a:r>
              <a:rPr lang="es-ES" sz="1200" i="1" dirty="0">
                <a:latin typeface="High Tower Text" panose="02040502050506030303" pitchFamily="18" charset="0"/>
              </a:rPr>
              <a:t>1995.</a:t>
            </a:r>
            <a:endParaRPr lang="es-ES" sz="1200" dirty="0"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1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58200" cy="1800200"/>
          </a:xfrm>
        </p:spPr>
        <p:txBody>
          <a:bodyPr>
            <a:noAutofit/>
          </a:bodyPr>
          <a:lstStyle/>
          <a:p>
            <a:pPr algn="ctr"/>
            <a:r>
              <a:rPr lang="it-IT" sz="4600" b="1" cap="small" dirty="0">
                <a:latin typeface="Garamond" panose="02020404030301010803" pitchFamily="18" charset="0"/>
              </a:rPr>
              <a:t>La tradizione misogina nel Medioevo e il </a:t>
            </a:r>
            <a:r>
              <a:rPr lang="it-IT" sz="4600" b="1" i="1" cap="small" dirty="0">
                <a:latin typeface="Garamond" panose="02020404030301010803" pitchFamily="18" charset="0"/>
              </a:rPr>
              <a:t>fabliaux</a:t>
            </a:r>
          </a:p>
        </p:txBody>
      </p:sp>
      <p:sp>
        <p:nvSpPr>
          <p:cNvPr id="4" name="7 Rectángulo"/>
          <p:cNvSpPr/>
          <p:nvPr/>
        </p:nvSpPr>
        <p:spPr>
          <a:xfrm>
            <a:off x="5580112" y="2204864"/>
            <a:ext cx="3397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dirty="0">
                <a:solidFill>
                  <a:schemeClr val="bg1"/>
                </a:solidFill>
                <a:latin typeface="Bradley Hand ITC" panose="03070402050302030203" pitchFamily="66" charset="0"/>
              </a:rPr>
              <a:t> </a:t>
            </a:r>
            <a:r>
              <a:rPr lang="it-IT" sz="1600" dirty="0">
                <a:solidFill>
                  <a:schemeClr val="bg1"/>
                </a:solidFill>
                <a:latin typeface="Bradley Hand ITC" panose="03070402050302030203" pitchFamily="66" charset="0"/>
              </a:rPr>
              <a:t>Progetto di ricerca </a:t>
            </a:r>
          </a:p>
          <a:p>
            <a:pPr algn="ctr"/>
            <a:r>
              <a:rPr lang="es-ES_tradnl" sz="1600" dirty="0">
                <a:solidFill>
                  <a:schemeClr val="bg1"/>
                </a:solidFill>
                <a:latin typeface="Bradley Hand ITC" panose="03070402050302030203" pitchFamily="66" charset="0"/>
              </a:rPr>
              <a:t>“Voces de mujeres en la Edad Media: realidad y ficción (siglos XII-XIV</a:t>
            </a:r>
            <a:r>
              <a:rPr lang="es-ES_tradnl" sz="16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)” (FFI2014-55628-P) </a:t>
            </a:r>
          </a:p>
          <a:p>
            <a:pPr algn="ctr"/>
            <a:r>
              <a:rPr lang="es-ES_tradnl" sz="1600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IP</a:t>
            </a:r>
            <a:r>
              <a:rPr lang="es-ES_tradnl" sz="1600" dirty="0">
                <a:solidFill>
                  <a:schemeClr val="bg1"/>
                </a:solidFill>
                <a:latin typeface="Bradley Hand ITC" panose="03070402050302030203" pitchFamily="66" charset="0"/>
              </a:rPr>
              <a:t>: Esther Corral Díaz</a:t>
            </a:r>
            <a:endParaRPr lang="gl-ES" sz="16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/>
          <a:p>
            <a:r>
              <a:rPr lang="it-IT" sz="2800" cap="small" dirty="0"/>
              <a:t>Charmaine Lee</a:t>
            </a:r>
          </a:p>
          <a:p>
            <a:r>
              <a:rPr lang="it-IT" dirty="0"/>
              <a:t>Università degli Studi di Salerno</a:t>
            </a:r>
          </a:p>
          <a:p>
            <a:endParaRPr lang="it-IT" dirty="0"/>
          </a:p>
        </p:txBody>
      </p:sp>
      <p:sp>
        <p:nvSpPr>
          <p:cNvPr id="7" name="8 Rectángulo"/>
          <p:cNvSpPr/>
          <p:nvPr/>
        </p:nvSpPr>
        <p:spPr>
          <a:xfrm>
            <a:off x="683568" y="5157192"/>
            <a:ext cx="4106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Santiago de Compostela, 05-04-2016</a:t>
            </a:r>
          </a:p>
        </p:txBody>
      </p:sp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7156" y="6012696"/>
            <a:ext cx="792088" cy="500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10" t="12264" r="2048" b="9377"/>
          <a:stretch/>
        </p:blipFill>
        <p:spPr bwMode="auto">
          <a:xfrm>
            <a:off x="112858" y="5939508"/>
            <a:ext cx="2160240" cy="5732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7597" y="5868682"/>
            <a:ext cx="1563954" cy="64411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1526" y="4274702"/>
            <a:ext cx="3158607" cy="223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45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717550" indent="895350">
              <a:buNone/>
            </a:pPr>
            <a:r>
              <a:rPr lang="en-US" sz="2400" dirty="0" smtClean="0">
                <a:latin typeface="High Tower Text" panose="02040502050506030303" pitchFamily="18" charset="0"/>
              </a:rPr>
              <a:t>He </a:t>
            </a:r>
            <a:r>
              <a:rPr lang="en-US" sz="2400" dirty="0" err="1">
                <a:latin typeface="High Tower Text" panose="02040502050506030303" pitchFamily="18" charset="0"/>
              </a:rPr>
              <a:t>hadde</a:t>
            </a:r>
            <a:r>
              <a:rPr lang="en-US" sz="2400" dirty="0">
                <a:latin typeface="High Tower Text" panose="02040502050506030303" pitchFamily="18" charset="0"/>
              </a:rPr>
              <a:t> a book that gladly, </a:t>
            </a:r>
            <a:r>
              <a:rPr lang="en-US" sz="2400" dirty="0" err="1">
                <a:latin typeface="High Tower Text" panose="02040502050506030303" pitchFamily="18" charset="0"/>
              </a:rPr>
              <a:t>nyght</a:t>
            </a:r>
            <a:r>
              <a:rPr lang="en-US" sz="2400" dirty="0">
                <a:latin typeface="High Tower Text" panose="02040502050506030303" pitchFamily="18" charset="0"/>
              </a:rPr>
              <a:t> and day,</a:t>
            </a:r>
            <a:endParaRPr lang="it-IT" sz="2400" dirty="0">
              <a:latin typeface="High Tower Text" panose="02040502050506030303" pitchFamily="18" charset="0"/>
            </a:endParaRPr>
          </a:p>
          <a:p>
            <a:pPr marL="717550" indent="895350">
              <a:buNone/>
            </a:pPr>
            <a:r>
              <a:rPr lang="en-US" sz="2400" dirty="0" smtClean="0">
                <a:latin typeface="High Tower Text" panose="02040502050506030303" pitchFamily="18" charset="0"/>
              </a:rPr>
              <a:t>For </a:t>
            </a:r>
            <a:r>
              <a:rPr lang="en-US" sz="2400" dirty="0">
                <a:latin typeface="High Tower Text" panose="02040502050506030303" pitchFamily="18" charset="0"/>
              </a:rPr>
              <a:t>his </a:t>
            </a:r>
            <a:r>
              <a:rPr lang="en-US" sz="2400" dirty="0" err="1">
                <a:latin typeface="High Tower Text" panose="02040502050506030303" pitchFamily="18" charset="0"/>
              </a:rPr>
              <a:t>desport</a:t>
            </a:r>
            <a:r>
              <a:rPr lang="en-US" sz="2400" dirty="0">
                <a:latin typeface="High Tower Text" panose="02040502050506030303" pitchFamily="18" charset="0"/>
              </a:rPr>
              <a:t> he </a:t>
            </a:r>
            <a:r>
              <a:rPr lang="en-US" sz="2400" dirty="0" err="1">
                <a:latin typeface="High Tower Text" panose="02040502050506030303" pitchFamily="18" charset="0"/>
              </a:rPr>
              <a:t>wolde</a:t>
            </a:r>
            <a:r>
              <a:rPr lang="en-US" sz="2400" dirty="0">
                <a:latin typeface="High Tower Text" panose="02040502050506030303" pitchFamily="18" charset="0"/>
              </a:rPr>
              <a:t> </a:t>
            </a:r>
            <a:r>
              <a:rPr lang="en-US" sz="2400" dirty="0" err="1">
                <a:latin typeface="High Tower Text" panose="02040502050506030303" pitchFamily="18" charset="0"/>
              </a:rPr>
              <a:t>rede</a:t>
            </a:r>
            <a:r>
              <a:rPr lang="en-US" sz="2400" dirty="0">
                <a:latin typeface="High Tower Text" panose="02040502050506030303" pitchFamily="18" charset="0"/>
              </a:rPr>
              <a:t> </a:t>
            </a:r>
            <a:r>
              <a:rPr lang="en-US" sz="2400" dirty="0" err="1">
                <a:latin typeface="High Tower Text" panose="02040502050506030303" pitchFamily="18" charset="0"/>
              </a:rPr>
              <a:t>alway</a:t>
            </a:r>
            <a:r>
              <a:rPr lang="en-US" sz="2400" dirty="0">
                <a:latin typeface="High Tower Text" panose="02040502050506030303" pitchFamily="18" charset="0"/>
              </a:rPr>
              <a:t>;</a:t>
            </a:r>
            <a:endParaRPr lang="it-IT" sz="2400" dirty="0">
              <a:latin typeface="High Tower Text" panose="02040502050506030303" pitchFamily="18" charset="0"/>
            </a:endParaRPr>
          </a:p>
          <a:p>
            <a:pPr marL="717550" indent="895350">
              <a:buNone/>
            </a:pPr>
            <a:r>
              <a:rPr lang="en-US" sz="2400" dirty="0" smtClean="0">
                <a:latin typeface="High Tower Text" panose="02040502050506030303" pitchFamily="18" charset="0"/>
              </a:rPr>
              <a:t>He </a:t>
            </a:r>
            <a:r>
              <a:rPr lang="en-US" sz="2400" dirty="0" err="1">
                <a:latin typeface="High Tower Text" panose="02040502050506030303" pitchFamily="18" charset="0"/>
              </a:rPr>
              <a:t>cleped</a:t>
            </a:r>
            <a:r>
              <a:rPr lang="en-US" sz="2400" dirty="0">
                <a:latin typeface="High Tower Text" panose="02040502050506030303" pitchFamily="18" charset="0"/>
              </a:rPr>
              <a:t> it Valerie and </a:t>
            </a:r>
            <a:r>
              <a:rPr lang="en-US" sz="2400" dirty="0" err="1">
                <a:latin typeface="High Tower Text" panose="02040502050506030303" pitchFamily="18" charset="0"/>
              </a:rPr>
              <a:t>Theofraste</a:t>
            </a:r>
            <a:r>
              <a:rPr lang="en-US" sz="2400" dirty="0">
                <a:latin typeface="High Tower Text" panose="02040502050506030303" pitchFamily="18" charset="0"/>
              </a:rPr>
              <a:t>,</a:t>
            </a:r>
            <a:endParaRPr lang="it-IT" sz="2400" dirty="0">
              <a:latin typeface="High Tower Text" panose="02040502050506030303" pitchFamily="18" charset="0"/>
            </a:endParaRPr>
          </a:p>
          <a:p>
            <a:pPr marL="717550" indent="895350">
              <a:buNone/>
            </a:pPr>
            <a:r>
              <a:rPr lang="en-US" sz="2400" dirty="0" smtClean="0">
                <a:latin typeface="High Tower Text" panose="02040502050506030303" pitchFamily="18" charset="0"/>
              </a:rPr>
              <a:t>At </a:t>
            </a:r>
            <a:r>
              <a:rPr lang="en-US" sz="2400" dirty="0">
                <a:latin typeface="High Tower Text" panose="02040502050506030303" pitchFamily="18" charset="0"/>
              </a:rPr>
              <a:t>which book he lough </a:t>
            </a:r>
            <a:r>
              <a:rPr lang="en-US" sz="2400" dirty="0" err="1">
                <a:latin typeface="High Tower Text" panose="02040502050506030303" pitchFamily="18" charset="0"/>
              </a:rPr>
              <a:t>alwey</a:t>
            </a:r>
            <a:r>
              <a:rPr lang="en-US" sz="2400" dirty="0">
                <a:latin typeface="High Tower Text" panose="02040502050506030303" pitchFamily="18" charset="0"/>
              </a:rPr>
              <a:t> </a:t>
            </a:r>
            <a:r>
              <a:rPr lang="en-US" sz="2400" dirty="0" err="1">
                <a:latin typeface="High Tower Text" panose="02040502050506030303" pitchFamily="18" charset="0"/>
              </a:rPr>
              <a:t>ful</a:t>
            </a:r>
            <a:r>
              <a:rPr lang="en-US" sz="2400" dirty="0">
                <a:latin typeface="High Tower Text" panose="02040502050506030303" pitchFamily="18" charset="0"/>
              </a:rPr>
              <a:t> </a:t>
            </a:r>
            <a:r>
              <a:rPr lang="en-US" sz="2400" dirty="0" err="1">
                <a:latin typeface="High Tower Text" panose="02040502050506030303" pitchFamily="18" charset="0"/>
              </a:rPr>
              <a:t>faste</a:t>
            </a:r>
            <a:r>
              <a:rPr lang="en-US" sz="2400" dirty="0">
                <a:latin typeface="High Tower Text" panose="02040502050506030303" pitchFamily="18" charset="0"/>
              </a:rPr>
              <a:t>,</a:t>
            </a:r>
            <a:endParaRPr lang="it-IT" sz="2400" dirty="0">
              <a:latin typeface="High Tower Text" panose="02040502050506030303" pitchFamily="18" charset="0"/>
            </a:endParaRPr>
          </a:p>
          <a:p>
            <a:pPr marL="717550" indent="895350">
              <a:buNone/>
            </a:pPr>
            <a:r>
              <a:rPr lang="en-US" sz="2400" dirty="0" smtClean="0">
                <a:latin typeface="High Tower Text" panose="02040502050506030303" pitchFamily="18" charset="0"/>
              </a:rPr>
              <a:t>And </a:t>
            </a:r>
            <a:r>
              <a:rPr lang="en-US" sz="2400" dirty="0">
                <a:latin typeface="High Tower Text" panose="02040502050506030303" pitchFamily="18" charset="0"/>
              </a:rPr>
              <a:t>eek </a:t>
            </a:r>
            <a:r>
              <a:rPr lang="en-US" sz="2400" dirty="0" err="1">
                <a:latin typeface="High Tower Text" panose="02040502050506030303" pitchFamily="18" charset="0"/>
              </a:rPr>
              <a:t>ther</a:t>
            </a:r>
            <a:r>
              <a:rPr lang="en-US" sz="2400" dirty="0">
                <a:latin typeface="High Tower Text" panose="02040502050506030303" pitchFamily="18" charset="0"/>
              </a:rPr>
              <a:t> was </a:t>
            </a:r>
            <a:r>
              <a:rPr lang="en-US" sz="2400" dirty="0" err="1">
                <a:latin typeface="High Tower Text" panose="02040502050506030303" pitchFamily="18" charset="0"/>
              </a:rPr>
              <a:t>somtyme</a:t>
            </a:r>
            <a:r>
              <a:rPr lang="en-US" sz="2400" dirty="0">
                <a:latin typeface="High Tower Text" panose="02040502050506030303" pitchFamily="18" charset="0"/>
              </a:rPr>
              <a:t> a clerk at Rome,</a:t>
            </a:r>
            <a:endParaRPr lang="it-IT" sz="2400" dirty="0">
              <a:latin typeface="High Tower Text" panose="02040502050506030303" pitchFamily="18" charset="0"/>
            </a:endParaRPr>
          </a:p>
          <a:p>
            <a:pPr marL="717550" indent="895350">
              <a:buNone/>
            </a:pPr>
            <a:r>
              <a:rPr lang="en-US" sz="2400" dirty="0" smtClean="0">
                <a:latin typeface="High Tower Text" panose="02040502050506030303" pitchFamily="18" charset="0"/>
              </a:rPr>
              <a:t>A </a:t>
            </a:r>
            <a:r>
              <a:rPr lang="en-US" sz="2400" dirty="0">
                <a:latin typeface="High Tower Text" panose="02040502050506030303" pitchFamily="18" charset="0"/>
              </a:rPr>
              <a:t>cardinal, that </a:t>
            </a:r>
            <a:r>
              <a:rPr lang="en-US" sz="2400" dirty="0" err="1">
                <a:latin typeface="High Tower Text" panose="02040502050506030303" pitchFamily="18" charset="0"/>
              </a:rPr>
              <a:t>highte</a:t>
            </a:r>
            <a:r>
              <a:rPr lang="en-US" sz="2400" dirty="0">
                <a:latin typeface="High Tower Text" panose="02040502050506030303" pitchFamily="18" charset="0"/>
              </a:rPr>
              <a:t> </a:t>
            </a:r>
            <a:r>
              <a:rPr lang="en-US" sz="2400" dirty="0" err="1">
                <a:latin typeface="High Tower Text" panose="02040502050506030303" pitchFamily="18" charset="0"/>
              </a:rPr>
              <a:t>Seint</a:t>
            </a:r>
            <a:r>
              <a:rPr lang="en-US" sz="2400" dirty="0">
                <a:latin typeface="High Tower Text" panose="02040502050506030303" pitchFamily="18" charset="0"/>
              </a:rPr>
              <a:t> Jerome,</a:t>
            </a:r>
            <a:endParaRPr lang="it-IT" sz="2400" dirty="0">
              <a:latin typeface="High Tower Text" panose="02040502050506030303" pitchFamily="18" charset="0"/>
            </a:endParaRPr>
          </a:p>
          <a:p>
            <a:pPr marL="717550" indent="895350">
              <a:buNone/>
            </a:pPr>
            <a:r>
              <a:rPr lang="en-US" sz="2400" dirty="0" smtClean="0">
                <a:latin typeface="High Tower Text" panose="02040502050506030303" pitchFamily="18" charset="0"/>
              </a:rPr>
              <a:t>That </a:t>
            </a:r>
            <a:r>
              <a:rPr lang="en-US" sz="2400" dirty="0">
                <a:latin typeface="High Tower Text" panose="02040502050506030303" pitchFamily="18" charset="0"/>
              </a:rPr>
              <a:t>made a book </a:t>
            </a:r>
            <a:r>
              <a:rPr lang="en-US" sz="2400" dirty="0" err="1">
                <a:latin typeface="High Tower Text" panose="02040502050506030303" pitchFamily="18" charset="0"/>
              </a:rPr>
              <a:t>agayn</a:t>
            </a:r>
            <a:r>
              <a:rPr lang="en-US" sz="2400" dirty="0">
                <a:latin typeface="High Tower Text" panose="02040502050506030303" pitchFamily="18" charset="0"/>
              </a:rPr>
              <a:t> </a:t>
            </a:r>
            <a:r>
              <a:rPr lang="en-US" sz="2400" dirty="0" err="1">
                <a:latin typeface="High Tower Text" panose="02040502050506030303" pitchFamily="18" charset="0"/>
              </a:rPr>
              <a:t>Jovinian</a:t>
            </a:r>
            <a:r>
              <a:rPr lang="en-US" sz="2400" dirty="0">
                <a:latin typeface="High Tower Text" panose="02040502050506030303" pitchFamily="18" charset="0"/>
              </a:rPr>
              <a:t>;</a:t>
            </a:r>
            <a:endParaRPr lang="it-IT" sz="2400" dirty="0">
              <a:latin typeface="High Tower Text" panose="02040502050506030303" pitchFamily="18" charset="0"/>
            </a:endParaRPr>
          </a:p>
          <a:p>
            <a:pPr marL="717550" indent="895350">
              <a:buNone/>
            </a:pPr>
            <a:r>
              <a:rPr lang="en-US" sz="2400" dirty="0" smtClean="0">
                <a:latin typeface="High Tower Text" panose="02040502050506030303" pitchFamily="18" charset="0"/>
              </a:rPr>
              <a:t>In </a:t>
            </a:r>
            <a:r>
              <a:rPr lang="en-US" sz="2400" dirty="0">
                <a:latin typeface="High Tower Text" panose="02040502050506030303" pitchFamily="18" charset="0"/>
              </a:rPr>
              <a:t>which book eek </a:t>
            </a:r>
            <a:r>
              <a:rPr lang="en-US" sz="2400" dirty="0" err="1">
                <a:latin typeface="High Tower Text" panose="02040502050506030303" pitchFamily="18" charset="0"/>
              </a:rPr>
              <a:t>ther</a:t>
            </a:r>
            <a:r>
              <a:rPr lang="en-US" sz="2400" dirty="0">
                <a:latin typeface="High Tower Text" panose="02040502050506030303" pitchFamily="18" charset="0"/>
              </a:rPr>
              <a:t> was </a:t>
            </a:r>
            <a:r>
              <a:rPr lang="en-US" sz="2400" dirty="0" err="1">
                <a:latin typeface="High Tower Text" panose="02040502050506030303" pitchFamily="18" charset="0"/>
              </a:rPr>
              <a:t>Tertulan</a:t>
            </a:r>
            <a:r>
              <a:rPr lang="en-US" sz="2400" dirty="0">
                <a:latin typeface="High Tower Text" panose="02040502050506030303" pitchFamily="18" charset="0"/>
              </a:rPr>
              <a:t>,</a:t>
            </a:r>
            <a:endParaRPr lang="it-IT" sz="2400" dirty="0">
              <a:latin typeface="High Tower Text" panose="02040502050506030303" pitchFamily="18" charset="0"/>
            </a:endParaRPr>
          </a:p>
          <a:p>
            <a:pPr marL="717550" indent="895350">
              <a:buNone/>
            </a:pPr>
            <a:r>
              <a:rPr lang="en-US" sz="2400" dirty="0" err="1" smtClean="0">
                <a:latin typeface="High Tower Text" panose="02040502050506030303" pitchFamily="18" charset="0"/>
              </a:rPr>
              <a:t>Crisippus</a:t>
            </a:r>
            <a:r>
              <a:rPr lang="en-US" sz="2400" dirty="0">
                <a:latin typeface="High Tower Text" panose="02040502050506030303" pitchFamily="18" charset="0"/>
              </a:rPr>
              <a:t>, </a:t>
            </a:r>
            <a:r>
              <a:rPr lang="en-US" sz="2400" dirty="0" err="1">
                <a:latin typeface="High Tower Text" panose="02040502050506030303" pitchFamily="18" charset="0"/>
              </a:rPr>
              <a:t>Trotula</a:t>
            </a:r>
            <a:r>
              <a:rPr lang="en-US" sz="2400" dirty="0">
                <a:latin typeface="High Tower Text" panose="02040502050506030303" pitchFamily="18" charset="0"/>
              </a:rPr>
              <a:t>, and </a:t>
            </a:r>
            <a:r>
              <a:rPr lang="en-US" sz="2400" dirty="0" err="1">
                <a:latin typeface="High Tower Text" panose="02040502050506030303" pitchFamily="18" charset="0"/>
              </a:rPr>
              <a:t>Helowys</a:t>
            </a:r>
            <a:r>
              <a:rPr lang="en-US" sz="2400" dirty="0">
                <a:latin typeface="High Tower Text" panose="02040502050506030303" pitchFamily="18" charset="0"/>
              </a:rPr>
              <a:t>,</a:t>
            </a:r>
            <a:endParaRPr lang="it-IT" sz="2400" dirty="0">
              <a:latin typeface="High Tower Text" panose="02040502050506030303" pitchFamily="18" charset="0"/>
            </a:endParaRPr>
          </a:p>
          <a:p>
            <a:pPr marL="717550" indent="895350">
              <a:spcAft>
                <a:spcPts val="1200"/>
              </a:spcAft>
              <a:buNone/>
            </a:pPr>
            <a:r>
              <a:rPr lang="en-US" sz="2400" dirty="0" smtClean="0">
                <a:latin typeface="High Tower Text" panose="02040502050506030303" pitchFamily="18" charset="0"/>
              </a:rPr>
              <a:t>That </a:t>
            </a:r>
            <a:r>
              <a:rPr lang="en-US" sz="2400" dirty="0">
                <a:latin typeface="High Tower Text" panose="02040502050506030303" pitchFamily="18" charset="0"/>
              </a:rPr>
              <a:t>was </a:t>
            </a:r>
            <a:r>
              <a:rPr lang="en-US" sz="2400" dirty="0" err="1">
                <a:latin typeface="High Tower Text" panose="02040502050506030303" pitchFamily="18" charset="0"/>
              </a:rPr>
              <a:t>abbesse</a:t>
            </a:r>
            <a:r>
              <a:rPr lang="en-US" sz="2400" dirty="0">
                <a:latin typeface="High Tower Text" panose="02040502050506030303" pitchFamily="18" charset="0"/>
              </a:rPr>
              <a:t> </a:t>
            </a:r>
            <a:r>
              <a:rPr lang="en-US" sz="2400" dirty="0" err="1">
                <a:latin typeface="High Tower Text" panose="02040502050506030303" pitchFamily="18" charset="0"/>
              </a:rPr>
              <a:t>nat</a:t>
            </a:r>
            <a:r>
              <a:rPr lang="en-US" sz="2400" dirty="0">
                <a:latin typeface="High Tower Text" panose="02040502050506030303" pitchFamily="18" charset="0"/>
              </a:rPr>
              <a:t> </a:t>
            </a:r>
            <a:r>
              <a:rPr lang="en-US" sz="2400" dirty="0" err="1">
                <a:latin typeface="High Tower Text" panose="02040502050506030303" pitchFamily="18" charset="0"/>
              </a:rPr>
              <a:t>fer</a:t>
            </a:r>
            <a:r>
              <a:rPr lang="en-US" sz="2400" dirty="0">
                <a:latin typeface="High Tower Text" panose="02040502050506030303" pitchFamily="18" charset="0"/>
              </a:rPr>
              <a:t> fro Parys;</a:t>
            </a:r>
          </a:p>
          <a:p>
            <a:pPr algn="r">
              <a:spcAft>
                <a:spcPts val="600"/>
              </a:spcAft>
              <a:buNone/>
            </a:pPr>
            <a:r>
              <a:rPr lang="it-IT" sz="2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Chaucer, </a:t>
            </a:r>
            <a:r>
              <a:rPr lang="it-IT" sz="2200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The Wife of Bath’s Tale Prologo</a:t>
            </a:r>
            <a:r>
              <a:rPr lang="it-IT" sz="2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, vv. </a:t>
            </a:r>
            <a:r>
              <a:rPr lang="en-US" sz="22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669-78</a:t>
            </a:r>
            <a:endParaRPr lang="it-IT" sz="2200" dirty="0"/>
          </a:p>
          <a:p>
            <a:pPr marL="109728" indent="0" algn="just">
              <a:buNone/>
            </a:pPr>
            <a:endParaRPr lang="it-IT" sz="2200" dirty="0" smtClean="0">
              <a:latin typeface="High Tower Text" panose="02040502050506030303" pitchFamily="18" charset="0"/>
            </a:endParaRPr>
          </a:p>
          <a:p>
            <a:pPr marL="109728" indent="0" algn="just">
              <a:buNone/>
            </a:pPr>
            <a:r>
              <a:rPr lang="it-IT" sz="2200" dirty="0" smtClean="0">
                <a:latin typeface="High Tower Text" panose="02040502050506030303" pitchFamily="18" charset="0"/>
              </a:rPr>
              <a:t> </a:t>
            </a:r>
            <a:r>
              <a:rPr lang="it-IT" sz="2200" dirty="0">
                <a:latin typeface="High Tower Text" panose="02040502050506030303" pitchFamily="18" charset="0"/>
              </a:rPr>
              <a:t>‘Aveva un libro che si divertiva a leggere sempre, notte e giorno; lo chiamava </a:t>
            </a:r>
            <a:r>
              <a:rPr lang="it-IT" sz="2200" i="1" dirty="0">
                <a:latin typeface="High Tower Text" panose="02040502050506030303" pitchFamily="18" charset="0"/>
              </a:rPr>
              <a:t>Valerio</a:t>
            </a:r>
            <a:r>
              <a:rPr lang="it-IT" sz="2200" dirty="0">
                <a:latin typeface="High Tower Text" panose="02040502050506030303" pitchFamily="18" charset="0"/>
              </a:rPr>
              <a:t> e </a:t>
            </a:r>
            <a:r>
              <a:rPr lang="it-IT" sz="2200" i="1" dirty="0">
                <a:latin typeface="High Tower Text" panose="02040502050506030303" pitchFamily="18" charset="0"/>
              </a:rPr>
              <a:t>Teofrasto</a:t>
            </a:r>
            <a:r>
              <a:rPr lang="it-IT" sz="2200" dirty="0">
                <a:latin typeface="High Tower Text" panose="02040502050506030303" pitchFamily="18" charset="0"/>
              </a:rPr>
              <a:t>, e con quel libro rideva sempre a crepapelle. C’entrava anche un letterato di Roma, un cardinale, detto San Gerolamo, con un suo trattato contro Gioviniano; c’erano pure Tertulliano, Crisippo, Trotula ed Eloisa, quella che faceva la badessa non lontano da Parigi’.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57200" y="764704"/>
            <a:ext cx="8229600" cy="504056"/>
          </a:xfrm>
          <a:prstGeom prst="rect">
            <a:avLst/>
          </a:prstGeom>
          <a:solidFill>
            <a:srgbClr val="D6E9EA">
              <a:alpha val="60000"/>
            </a:srgbClr>
          </a:solidFill>
        </p:spPr>
        <p:txBody>
          <a:bodyPr vert="horz"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cap="small" dirty="0" smtClean="0">
                <a:latin typeface="Garamond" panose="02020404030301010803" pitchFamily="18" charset="0"/>
              </a:rPr>
              <a:t>1. Introduzione</a:t>
            </a:r>
            <a:endParaRPr lang="it-IT" b="1" cap="small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  <a:solidFill>
            <a:srgbClr val="D6E9EA">
              <a:alpha val="60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it-IT" sz="3300" b="1" cap="small" dirty="0">
                <a:latin typeface="Garamond" panose="02020404030301010803" pitchFamily="18" charset="0"/>
              </a:rPr>
              <a:t>2. </a:t>
            </a:r>
            <a:r>
              <a:rPr lang="it-IT" sz="3300" b="1" cap="small" dirty="0" smtClean="0">
                <a:latin typeface="Garamond" panose="02020404030301010803" pitchFamily="18" charset="0"/>
              </a:rPr>
              <a:t>Fonti della Misoginia</a:t>
            </a:r>
            <a:endParaRPr lang="it-IT" sz="3300" b="1" cap="small" dirty="0">
              <a:latin typeface="Garamond" panose="020204040303010108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5248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ClrTx/>
            </a:pPr>
            <a:r>
              <a:rPr lang="it-IT" sz="1900" dirty="0">
                <a:latin typeface="High Tower Text" panose="02040502050506030303" pitchFamily="18" charset="0"/>
              </a:rPr>
              <a:t>Antico Testamento: Davide e Betsabea, </a:t>
            </a:r>
            <a:r>
              <a:rPr lang="it-IT" sz="1900" i="1" dirty="0">
                <a:latin typeface="High Tower Text" panose="02040502050506030303" pitchFamily="18" charset="0"/>
              </a:rPr>
              <a:t>Ecclesiastico</a:t>
            </a:r>
            <a:r>
              <a:rPr lang="it-IT" sz="1900" dirty="0">
                <a:latin typeface="High Tower Text" panose="02040502050506030303" pitchFamily="18" charset="0"/>
              </a:rPr>
              <a:t> 7 26-30, 25 12-26, 42 </a:t>
            </a:r>
            <a:r>
              <a:rPr lang="it-IT" sz="1900" dirty="0" smtClean="0">
                <a:latin typeface="High Tower Text" panose="02040502050506030303" pitchFamily="18" charset="0"/>
              </a:rPr>
              <a:t>11-14</a:t>
            </a:r>
            <a:endParaRPr lang="it-IT" sz="1900" i="1" dirty="0">
              <a:latin typeface="High Tower Text" panose="02040502050506030303" pitchFamily="18" charset="0"/>
            </a:endParaRPr>
          </a:p>
          <a:p>
            <a:pPr algn="just">
              <a:spcAft>
                <a:spcPts val="1200"/>
              </a:spcAft>
              <a:buClrTx/>
            </a:pPr>
            <a:r>
              <a:rPr lang="it-IT" sz="1900" i="1" dirty="0">
                <a:latin typeface="High Tower Text" panose="02040502050506030303" pitchFamily="18" charset="0"/>
              </a:rPr>
              <a:t>Valerie</a:t>
            </a:r>
            <a:r>
              <a:rPr lang="it-IT" sz="1900" dirty="0">
                <a:latin typeface="High Tower Text" panose="02040502050506030303" pitchFamily="18" charset="0"/>
              </a:rPr>
              <a:t> = Walter Map, </a:t>
            </a:r>
            <a:r>
              <a:rPr lang="it-IT" sz="1900" i="1" dirty="0">
                <a:latin typeface="High Tower Text" panose="02040502050506030303" pitchFamily="18" charset="0"/>
              </a:rPr>
              <a:t>Dissuasio Valerii ad Rufinum philosophum ne uxorem ducat</a:t>
            </a:r>
            <a:r>
              <a:rPr lang="it-IT" sz="1900" dirty="0">
                <a:latin typeface="High Tower Text" panose="02040502050506030303" pitchFamily="18" charset="0"/>
              </a:rPr>
              <a:t> in </a:t>
            </a:r>
            <a:r>
              <a:rPr lang="it-IT" sz="1900" i="1" dirty="0">
                <a:latin typeface="High Tower Text" panose="02040502050506030303" pitchFamily="18" charset="0"/>
              </a:rPr>
              <a:t>De nugis </a:t>
            </a:r>
            <a:r>
              <a:rPr lang="it-IT" sz="1900" i="1" dirty="0" smtClean="0">
                <a:latin typeface="High Tower Text" panose="02040502050506030303" pitchFamily="18" charset="0"/>
              </a:rPr>
              <a:t>curialium</a:t>
            </a:r>
            <a:endParaRPr lang="it-IT" sz="1900" dirty="0">
              <a:latin typeface="High Tower Text" panose="02040502050506030303" pitchFamily="18" charset="0"/>
            </a:endParaRPr>
          </a:p>
          <a:p>
            <a:pPr algn="just">
              <a:spcAft>
                <a:spcPts val="1200"/>
              </a:spcAft>
              <a:buClrTx/>
            </a:pPr>
            <a:r>
              <a:rPr lang="it-IT" sz="1900" i="1" dirty="0">
                <a:latin typeface="High Tower Text" panose="02040502050506030303" pitchFamily="18" charset="0"/>
              </a:rPr>
              <a:t>Theophraste =</a:t>
            </a:r>
            <a:r>
              <a:rPr lang="it-IT" sz="1900" dirty="0">
                <a:latin typeface="High Tower Text" panose="02040502050506030303" pitchFamily="18" charset="0"/>
              </a:rPr>
              <a:t> </a:t>
            </a:r>
            <a:r>
              <a:rPr lang="it-IT" sz="1900" i="1" dirty="0">
                <a:latin typeface="High Tower Text" panose="02040502050506030303" pitchFamily="18" charset="0"/>
              </a:rPr>
              <a:t>Liber de nuptiis</a:t>
            </a:r>
            <a:r>
              <a:rPr lang="it-IT" sz="1900" dirty="0">
                <a:latin typeface="High Tower Text" panose="02040502050506030303" pitchFamily="18" charset="0"/>
              </a:rPr>
              <a:t>, attribuito da San Girolamo (Seinte Jerome) a Teofrasto (371c-287c aC) nell’</a:t>
            </a:r>
            <a:r>
              <a:rPr lang="it-IT" sz="1900" i="1" dirty="0">
                <a:latin typeface="High Tower Text" panose="02040502050506030303" pitchFamily="18" charset="0"/>
              </a:rPr>
              <a:t>Adversus Iovinianum</a:t>
            </a:r>
            <a:r>
              <a:rPr lang="it-IT" sz="1900" dirty="0">
                <a:latin typeface="High Tower Text" panose="02040502050506030303" pitchFamily="18" charset="0"/>
              </a:rPr>
              <a:t> (a book agayn Jovinian).</a:t>
            </a:r>
          </a:p>
          <a:p>
            <a:pPr algn="just">
              <a:spcAft>
                <a:spcPts val="1200"/>
              </a:spcAft>
              <a:buClrTx/>
            </a:pPr>
            <a:r>
              <a:rPr lang="it-IT" sz="1900" i="1" dirty="0">
                <a:latin typeface="High Tower Text" panose="02040502050506030303" pitchFamily="18" charset="0"/>
              </a:rPr>
              <a:t>Tertulan</a:t>
            </a:r>
            <a:r>
              <a:rPr lang="it-IT" sz="1900" dirty="0">
                <a:latin typeface="High Tower Text" panose="02040502050506030303" pitchFamily="18" charset="0"/>
              </a:rPr>
              <a:t> = Tertulliano, </a:t>
            </a:r>
            <a:r>
              <a:rPr lang="it-IT" sz="1900" i="1" dirty="0">
                <a:latin typeface="High Tower Text" panose="02040502050506030303" pitchFamily="18" charset="0"/>
              </a:rPr>
              <a:t>De cultu </a:t>
            </a:r>
            <a:r>
              <a:rPr lang="it-IT" sz="1900" i="1" dirty="0" smtClean="0">
                <a:latin typeface="High Tower Text" panose="02040502050506030303" pitchFamily="18" charset="0"/>
              </a:rPr>
              <a:t>feminarum</a:t>
            </a:r>
            <a:endParaRPr lang="it-IT" sz="1900" dirty="0">
              <a:latin typeface="High Tower Text" panose="02040502050506030303" pitchFamily="18" charset="0"/>
            </a:endParaRPr>
          </a:p>
          <a:p>
            <a:pPr algn="just">
              <a:spcAft>
                <a:spcPts val="1200"/>
              </a:spcAft>
              <a:buClrTx/>
            </a:pPr>
            <a:r>
              <a:rPr lang="it-IT" sz="1900" dirty="0" err="1">
                <a:latin typeface="High Tower Text" panose="02040502050506030303" pitchFamily="18" charset="0"/>
              </a:rPr>
              <a:t>Crisippo</a:t>
            </a:r>
            <a:r>
              <a:rPr lang="it-IT" sz="1900" dirty="0">
                <a:latin typeface="High Tower Text" panose="02040502050506030303" pitchFamily="18" charset="0"/>
              </a:rPr>
              <a:t>?</a:t>
            </a:r>
          </a:p>
          <a:p>
            <a:pPr algn="just">
              <a:spcAft>
                <a:spcPts val="1200"/>
              </a:spcAft>
              <a:buClrTx/>
            </a:pPr>
            <a:r>
              <a:rPr lang="it-IT" sz="1900" dirty="0">
                <a:latin typeface="High Tower Text" panose="02040502050506030303" pitchFamily="18" charset="0"/>
              </a:rPr>
              <a:t> </a:t>
            </a:r>
            <a:r>
              <a:rPr lang="it-IT" sz="1900" i="1" dirty="0">
                <a:latin typeface="High Tower Text" panose="02040502050506030303" pitchFamily="18" charset="0"/>
              </a:rPr>
              <a:t>Trotula</a:t>
            </a:r>
            <a:r>
              <a:rPr lang="it-IT" sz="1900" dirty="0">
                <a:latin typeface="High Tower Text" panose="02040502050506030303" pitchFamily="18" charset="0"/>
              </a:rPr>
              <a:t> = donna medico, Scuola medica salernitana (XI secolo), </a:t>
            </a:r>
            <a:r>
              <a:rPr lang="it-IT" sz="1900" i="1" dirty="0">
                <a:latin typeface="High Tower Text" panose="02040502050506030303" pitchFamily="18" charset="0"/>
              </a:rPr>
              <a:t>De passionibus mulierum ante in et post partum</a:t>
            </a:r>
            <a:r>
              <a:rPr lang="it-IT" sz="1900" dirty="0">
                <a:latin typeface="High Tower Text" panose="02040502050506030303" pitchFamily="18" charset="0"/>
              </a:rPr>
              <a:t>, </a:t>
            </a:r>
            <a:r>
              <a:rPr lang="it-IT" sz="1900" i="1" dirty="0">
                <a:latin typeface="High Tower Text" panose="02040502050506030303" pitchFamily="18" charset="0"/>
              </a:rPr>
              <a:t>De ornatu </a:t>
            </a:r>
            <a:r>
              <a:rPr lang="it-IT" sz="1900" i="1" dirty="0" smtClean="0">
                <a:latin typeface="High Tower Text" panose="02040502050506030303" pitchFamily="18" charset="0"/>
              </a:rPr>
              <a:t>mulierum</a:t>
            </a:r>
            <a:endParaRPr lang="it-IT" sz="1900" dirty="0">
              <a:latin typeface="High Tower Text" panose="02040502050506030303" pitchFamily="18" charset="0"/>
            </a:endParaRPr>
          </a:p>
          <a:p>
            <a:pPr algn="just">
              <a:spcAft>
                <a:spcPts val="1200"/>
              </a:spcAft>
              <a:buClrTx/>
            </a:pPr>
            <a:r>
              <a:rPr lang="it-IT" sz="1900" i="1" dirty="0">
                <a:latin typeface="High Tower Text" panose="02040502050506030303" pitchFamily="18" charset="0"/>
              </a:rPr>
              <a:t>Helowys</a:t>
            </a:r>
            <a:r>
              <a:rPr lang="it-IT" sz="1900" dirty="0">
                <a:latin typeface="High Tower Text" panose="02040502050506030303" pitchFamily="18" charset="0"/>
              </a:rPr>
              <a:t> = Eloisa, rifiutò l’offerta di matrimonio di </a:t>
            </a:r>
            <a:r>
              <a:rPr lang="it-IT" sz="1900" dirty="0" smtClean="0">
                <a:latin typeface="High Tower Text" panose="02040502050506030303" pitchFamily="18" charset="0"/>
              </a:rPr>
              <a:t>Abelardo</a:t>
            </a:r>
            <a:endParaRPr lang="it-IT" sz="1900" dirty="0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 txBox="1">
            <a:spLocks/>
          </p:cNvSpPr>
          <p:nvPr/>
        </p:nvSpPr>
        <p:spPr>
          <a:xfrm>
            <a:off x="395536" y="2996952"/>
            <a:ext cx="8229600" cy="576064"/>
          </a:xfrm>
          <a:prstGeom prst="rect">
            <a:avLst/>
          </a:prstGeom>
          <a:solidFill>
            <a:srgbClr val="D9EBEB">
              <a:alpha val="89804"/>
            </a:srgbClr>
          </a:solidFill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300" b="1" cap="small" dirty="0" smtClean="0">
                <a:solidFill>
                  <a:schemeClr val="tx2"/>
                </a:solidFill>
                <a:latin typeface="Garamond" panose="02020404030301010803" pitchFamily="18" charset="0"/>
              </a:rPr>
              <a:t>3. Cristianesimo</a:t>
            </a:r>
            <a:endParaRPr lang="it-IT" sz="3300" b="1" cap="small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51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0024" y="764704"/>
            <a:ext cx="8229600" cy="504056"/>
          </a:xfrm>
          <a:noFill/>
        </p:spPr>
        <p:txBody>
          <a:bodyPr>
            <a:noAutofit/>
          </a:bodyPr>
          <a:lstStyle/>
          <a:p>
            <a:pPr marL="444500" algn="ctr">
              <a:tabLst>
                <a:tab pos="985838" algn="l"/>
              </a:tabLst>
            </a:pPr>
            <a:r>
              <a:rPr lang="it-IT" b="1" cap="small" dirty="0" smtClean="0">
                <a:latin typeface="Centaur" panose="02030504050205020304" pitchFamily="18" charset="0"/>
              </a:rPr>
              <a:t>a.</a:t>
            </a:r>
            <a:r>
              <a:rPr lang="it-IT" b="1" dirty="0" smtClean="0">
                <a:latin typeface="Centaur" panose="02030504050205020304" pitchFamily="18" charset="0"/>
              </a:rPr>
              <a:t>  Mito della creazione</a:t>
            </a:r>
            <a:endParaRPr lang="it-IT" b="1" dirty="0">
              <a:latin typeface="Centaur" panose="020305040502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0024" y="1484784"/>
            <a:ext cx="8229600" cy="5036000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1) </a:t>
            </a:r>
            <a:r>
              <a:rPr lang="it-IT" sz="2200" i="1" dirty="0">
                <a:latin typeface="High Tower Text" panose="02040502050506030303" pitchFamily="18" charset="0"/>
              </a:rPr>
              <a:t>Gen</a:t>
            </a:r>
            <a:r>
              <a:rPr lang="it-IT" sz="2200" dirty="0">
                <a:latin typeface="High Tower Text" panose="02040502050506030303" pitchFamily="18" charset="0"/>
              </a:rPr>
              <a:t> 1, 27: </a:t>
            </a:r>
            <a:r>
              <a:rPr lang="it-IT" sz="2200" dirty="0" smtClean="0">
                <a:latin typeface="High Tower Text" panose="02040502050506030303" pitchFamily="18" charset="0"/>
              </a:rPr>
              <a:t>« Dio </a:t>
            </a:r>
            <a:r>
              <a:rPr lang="it-IT" sz="2200" dirty="0">
                <a:latin typeface="High Tower Text" panose="02040502050506030303" pitchFamily="18" charset="0"/>
              </a:rPr>
              <a:t>creò l’uomo a sua immagine; a immagine di Dio lo creò; maschio e femmina li </a:t>
            </a:r>
            <a:r>
              <a:rPr lang="it-IT" sz="2200" dirty="0" smtClean="0">
                <a:latin typeface="High Tower Text" panose="02040502050506030303" pitchFamily="18" charset="0"/>
              </a:rPr>
              <a:t>creò », </a:t>
            </a:r>
            <a:r>
              <a:rPr lang="it-IT" sz="2200" dirty="0">
                <a:latin typeface="High Tower Text" panose="02040502050506030303" pitchFamily="18" charset="0"/>
              </a:rPr>
              <a:t>suggerisce </a:t>
            </a:r>
            <a:r>
              <a:rPr lang="it-IT" sz="2200" dirty="0" smtClean="0">
                <a:latin typeface="High Tower Text" panose="02040502050506030303" pitchFamily="18" charset="0"/>
              </a:rPr>
              <a:t>uguaglianza; 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2) </a:t>
            </a:r>
            <a:r>
              <a:rPr lang="it-IT" sz="2200" i="1" dirty="0" err="1">
                <a:latin typeface="High Tower Text" panose="02040502050506030303" pitchFamily="18" charset="0"/>
              </a:rPr>
              <a:t>Gen</a:t>
            </a:r>
            <a:r>
              <a:rPr lang="it-IT" sz="2200" dirty="0">
                <a:latin typeface="High Tower Text" panose="02040502050506030303" pitchFamily="18" charset="0"/>
              </a:rPr>
              <a:t> 2, 20-25): la donna formata dalla costola di Adamo, come suo aiuto. Seguito dal racconto della cacciata di Adamo ed Eva dall’Eden per colpa della </a:t>
            </a:r>
            <a:r>
              <a:rPr lang="it-IT" sz="2200" dirty="0" smtClean="0">
                <a:latin typeface="High Tower Text" panose="02040502050506030303" pitchFamily="18" charset="0"/>
              </a:rPr>
              <a:t>donna</a:t>
            </a:r>
            <a:endParaRPr lang="it-IT" sz="2200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Esegesi cristiana: </a:t>
            </a:r>
            <a:r>
              <a:rPr lang="it-IT" sz="2200" i="1" dirty="0">
                <a:latin typeface="High Tower Text" panose="02040502050506030303" pitchFamily="18" charset="0"/>
              </a:rPr>
              <a:t>Lettere di San Paolo a Timoteo</a:t>
            </a:r>
            <a:r>
              <a:rPr lang="it-IT" sz="2200" dirty="0">
                <a:latin typeface="High Tower Text" panose="02040502050506030303" pitchFamily="18" charset="0"/>
              </a:rPr>
              <a:t>: </a:t>
            </a:r>
            <a:r>
              <a:rPr lang="it-IT" sz="2200" dirty="0" smtClean="0">
                <a:latin typeface="High Tower Text" panose="02040502050506030303" pitchFamily="18" charset="0"/>
              </a:rPr>
              <a:t>« Perché </a:t>
            </a:r>
            <a:r>
              <a:rPr lang="it-IT" sz="2200" dirty="0">
                <a:latin typeface="High Tower Text" panose="02040502050506030303" pitchFamily="18" charset="0"/>
              </a:rPr>
              <a:t>prima è stato formato Adamo e poi Eva; e non fu Adamo ad essere ingannato, ma fu la donna che, ingannata, si rese colpevole di </a:t>
            </a:r>
            <a:r>
              <a:rPr lang="it-IT" sz="2200" dirty="0" smtClean="0">
                <a:latin typeface="High Tower Text" panose="02040502050506030303" pitchFamily="18" charset="0"/>
              </a:rPr>
              <a:t>trasgressione » </a:t>
            </a:r>
            <a:r>
              <a:rPr lang="it-IT" sz="2200" dirty="0">
                <a:latin typeface="High Tower Text" panose="02040502050506030303" pitchFamily="18" charset="0"/>
              </a:rPr>
              <a:t>(1 Tim, 2,14-15</a:t>
            </a:r>
            <a:r>
              <a:rPr lang="it-IT" sz="2200" dirty="0" smtClean="0">
                <a:latin typeface="High Tower Text" panose="02040502050506030303" pitchFamily="18" charset="0"/>
              </a:rPr>
              <a:t>)</a:t>
            </a:r>
            <a:endParaRPr lang="it-IT" sz="2200" dirty="0">
              <a:latin typeface="High Tower Text" panose="02040502050506030303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001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9734" y="747423"/>
            <a:ext cx="8197065" cy="521337"/>
          </a:xfrm>
        </p:spPr>
        <p:txBody>
          <a:bodyPr>
            <a:noAutofit/>
          </a:bodyPr>
          <a:lstStyle/>
          <a:p>
            <a:pPr algn="ctr"/>
            <a:r>
              <a:rPr lang="it-IT" b="1" cap="small" dirty="0" smtClean="0">
                <a:latin typeface="Centaur" panose="02030504050205020304" pitchFamily="18" charset="0"/>
              </a:rPr>
              <a:t>b.  </a:t>
            </a:r>
            <a:r>
              <a:rPr lang="it-IT" b="1" dirty="0" smtClean="0">
                <a:latin typeface="Centaur" panose="02030504050205020304" pitchFamily="18" charset="0"/>
              </a:rPr>
              <a:t>San </a:t>
            </a:r>
            <a:r>
              <a:rPr lang="it-IT" b="1" dirty="0">
                <a:latin typeface="Centaur" panose="02030504050205020304" pitchFamily="18" charset="0"/>
              </a:rPr>
              <a:t>Girolamo e le donne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6165" y="1484784"/>
            <a:ext cx="8253170" cy="4729712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Anche modelli positivi: </a:t>
            </a:r>
            <a:r>
              <a:rPr lang="it-IT" sz="2200" dirty="0">
                <a:latin typeface="High Tower Text" panose="02040502050506030303" pitchFamily="18" charset="0"/>
                <a:cs typeface="Adobe Devanagari" panose="02040503050201020203" pitchFamily="18" charset="0"/>
              </a:rPr>
              <a:t>i suoi discepoli includevano Paola, Marcella, </a:t>
            </a:r>
            <a:r>
              <a:rPr lang="it-IT" sz="2200" dirty="0" smtClean="0">
                <a:latin typeface="High Tower Text" panose="02040502050506030303" pitchFamily="18" charset="0"/>
                <a:cs typeface="Adobe Devanagari" panose="02040503050201020203" pitchFamily="18" charset="0"/>
              </a:rPr>
              <a:t>Eustochio</a:t>
            </a:r>
            <a:endParaRPr lang="it-IT" sz="2200" dirty="0">
              <a:latin typeface="High Tower Text" panose="02040502050506030303" pitchFamily="18" charset="0"/>
              <a:cs typeface="Adobe Devanagari" panose="020405030502010202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Esempi di donne virtuose: </a:t>
            </a:r>
            <a:r>
              <a:rPr lang="it-IT" sz="2200" dirty="0">
                <a:latin typeface="High Tower Text" panose="02040502050506030303" pitchFamily="18" charset="0"/>
                <a:cs typeface="Adobe Devanagari" panose="02040503050201020203" pitchFamily="18" charset="0"/>
              </a:rPr>
              <a:t>Marzia, figlia di Catone, Porzia, moglie di Bruto, Artemisia, moglie di Mausoleo, Didone, moglie casta di Sicheo (non l’amante di Enea</a:t>
            </a:r>
            <a:r>
              <a:rPr lang="it-IT" sz="2200" dirty="0" smtClean="0">
                <a:latin typeface="High Tower Text" panose="02040502050506030303" pitchFamily="18" charset="0"/>
                <a:cs typeface="Adobe Devanagari" panose="02040503050201020203" pitchFamily="18" charset="0"/>
              </a:rPr>
              <a:t>)</a:t>
            </a:r>
            <a:endParaRPr lang="it-IT" sz="2200" dirty="0">
              <a:latin typeface="High Tower Text" panose="02040502050506030303" pitchFamily="18" charset="0"/>
              <a:cs typeface="Adobe Devanagari" panose="02040503050201020203" pitchFamily="18" charset="0"/>
            </a:endParaRPr>
          </a:p>
          <a:p>
            <a:pPr algn="just">
              <a:spcAft>
                <a:spcPts val="6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Ideale gerarchia di virtù femminile: </a:t>
            </a:r>
          </a:p>
          <a:p>
            <a:pPr marL="109728" indent="0" algn="just">
              <a:spcAft>
                <a:spcPts val="1800"/>
              </a:spcAft>
              <a:buNone/>
            </a:pPr>
            <a:r>
              <a:rPr lang="it-IT" sz="2200" dirty="0">
                <a:latin typeface="High Tower Text" panose="02040502050506030303" pitchFamily="18" charset="0"/>
              </a:rPr>
              <a:t>        </a:t>
            </a:r>
            <a:r>
              <a:rPr lang="it-IT" sz="2200" cap="small" dirty="0" smtClean="0">
                <a:latin typeface="High Tower Text" panose="02040502050506030303" pitchFamily="18" charset="0"/>
              </a:rPr>
              <a:t>Vergine, Vedova casta, Moglie devota</a:t>
            </a:r>
            <a:endParaRPr lang="it-IT" sz="2200" cap="small" dirty="0">
              <a:latin typeface="High Tower Text" panose="02040502050506030303" pitchFamily="18" charset="0"/>
            </a:endParaRPr>
          </a:p>
          <a:p>
            <a:pPr algn="just">
              <a:spcAft>
                <a:spcPts val="1800"/>
              </a:spcAft>
              <a:buClrTx/>
            </a:pPr>
            <a:r>
              <a:rPr lang="it-IT" sz="2200" dirty="0">
                <a:latin typeface="High Tower Text" panose="02040502050506030303" pitchFamily="18" charset="0"/>
              </a:rPr>
              <a:t>Tutte forme di ‘controllo’ e ‘rinuncia</a:t>
            </a:r>
            <a:r>
              <a:rPr lang="it-IT" sz="2200" dirty="0" smtClean="0">
                <a:latin typeface="High Tower Text" panose="02040502050506030303" pitchFamily="18" charset="0"/>
              </a:rPr>
              <a:t>’</a:t>
            </a:r>
            <a:endParaRPr lang="it-IT" sz="2200" dirty="0"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1445</TotalTime>
  <Words>2427</Words>
  <Application>Microsoft Office PowerPoint</Application>
  <PresentationFormat>Presentazione su schermo (4:3)</PresentationFormat>
  <Paragraphs>308</Paragraphs>
  <Slides>43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44" baseType="lpstr">
      <vt:lpstr>Urbano</vt:lpstr>
      <vt:lpstr>La tradizione misogina nel Medioevo e il fabliaux</vt:lpstr>
      <vt:lpstr>Indice</vt:lpstr>
      <vt:lpstr>Diapositiva 3</vt:lpstr>
      <vt:lpstr>Diapositiva 4</vt:lpstr>
      <vt:lpstr>Diapositiva 5</vt:lpstr>
      <vt:lpstr>2. Fonti della Misoginia</vt:lpstr>
      <vt:lpstr>Diapositiva 7</vt:lpstr>
      <vt:lpstr>a.  Mito della creazione</vt:lpstr>
      <vt:lpstr>b.  San Girolamo e le donne</vt:lpstr>
      <vt:lpstr>Discorso bifronte</vt:lpstr>
      <vt:lpstr>c.  Isidoro di Siviglia</vt:lpstr>
      <vt:lpstr>4. Scienza e Medicina: Galeno e Aristotele</vt:lpstr>
      <vt:lpstr>‘Rivoluzione aristotelica’</vt:lpstr>
      <vt:lpstr>5. Testi contro le Donne</vt:lpstr>
      <vt:lpstr>Pro e contro le donne</vt:lpstr>
      <vt:lpstr>Diapositiva 16</vt:lpstr>
      <vt:lpstr>Diapositiva 17</vt:lpstr>
      <vt:lpstr>i.  Cultura clericale e misoginia</vt:lpstr>
      <vt:lpstr>ii.  Cultura popolare</vt:lpstr>
      <vt:lpstr>iii.  Paura della prestazione</vt:lpstr>
      <vt:lpstr>iv.  Scegliere il male minore</vt:lpstr>
      <vt:lpstr>v.  Paura della sessualità femminile</vt:lpstr>
      <vt:lpstr>i.  La vedova</vt:lpstr>
      <vt:lpstr> </vt:lpstr>
      <vt:lpstr>ii.  La vecchia</vt:lpstr>
      <vt:lpstr>iii.  La vecchia mezzana</vt:lpstr>
      <vt:lpstr>Realtà della mezzana</vt:lpstr>
      <vt:lpstr>iv.  Maghe e maestre</vt:lpstr>
      <vt:lpstr>c.  Les fabliaux come «spazio» per le donne</vt:lpstr>
      <vt:lpstr>d.  I fabliaux e la città</vt:lpstr>
      <vt:lpstr>e.  Elementi criticati: bocca e vagina</vt:lpstr>
      <vt:lpstr>f.  Chiudere la bocca</vt:lpstr>
      <vt:lpstr>g.  Le Pré tondu</vt:lpstr>
      <vt:lpstr>h.  Risposta delle donne</vt:lpstr>
      <vt:lpstr>i.  Letteratura femminile come risposta</vt:lpstr>
      <vt:lpstr>ii.  Non solo mistiche – comunità religiose femminili</vt:lpstr>
      <vt:lpstr>Diapositiva 37</vt:lpstr>
      <vt:lpstr>Diapositiva 38</vt:lpstr>
      <vt:lpstr>i.  Christine sfrutta il discorso maschile</vt:lpstr>
      <vt:lpstr>ii.  Topos della modestia</vt:lpstr>
      <vt:lpstr>iii.  La cité des dames</vt:lpstr>
      <vt:lpstr>Bibliografia</vt:lpstr>
      <vt:lpstr>La tradizione misogina nel Medioevo e il fabliaux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tradizione misogina</dc:title>
  <dc:creator>Utente</dc:creator>
  <cp:lastModifiedBy>Utente</cp:lastModifiedBy>
  <cp:revision>139</cp:revision>
  <cp:lastPrinted>2016-04-14T11:33:10Z</cp:lastPrinted>
  <dcterms:created xsi:type="dcterms:W3CDTF">2016-03-14T18:11:01Z</dcterms:created>
  <dcterms:modified xsi:type="dcterms:W3CDTF">2016-04-16T17:38:28Z</dcterms:modified>
</cp:coreProperties>
</file>